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Fira Sans Ultra-Bold" panose="020B0604020202020204" charset="0"/>
      <p:regular r:id="rId19"/>
    </p:embeddedFont>
    <p:embeddedFont>
      <p:font typeface="Garamond" panose="02020404030301010803" pitchFamily="18" charset="0"/>
      <p:regular r:id="rId20"/>
      <p:bold r:id="rId21"/>
      <p:italic r:id="rId22"/>
    </p:embeddedFont>
    <p:embeddedFont>
      <p:font typeface="Open Sans" panose="020B0606030504020204" pitchFamily="34" charset="0"/>
      <p:regular r:id="rId23"/>
      <p:bold r:id="rId24"/>
      <p:italic r:id="rId25"/>
      <p:boldItalic r:id="rId26"/>
    </p:embeddedFont>
    <p:embeddedFont>
      <p:font typeface="Open Sans Bold" panose="020B0806030504020204" pitchFamily="34" charset="0"/>
      <p:regular r:id="rId27"/>
      <p:bold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pPr/>
              <a:t>‹Nº›</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083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260706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353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9899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191301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s-ES"/>
              <a:t>Haga clic para modificar el estilo de título del patrón</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7293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7899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3871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5309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451037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341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176336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a:t>Haga clic para modificar los estilos de texto del patrón</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a:t>Haga clic para modificar los estilos de texto del patrón</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49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8077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926405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3905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57737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10/29/2025</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‹Nº›</a:t>
            </a:fld>
            <a:endParaRPr lang="en-US"/>
          </a:p>
        </p:txBody>
      </p:sp>
    </p:spTree>
    <p:extLst>
      <p:ext uri="{BB962C8B-B14F-4D97-AF65-F5344CB8AC3E}">
        <p14:creationId xmlns:p14="http://schemas.microsoft.com/office/powerpoint/2010/main" val="34582942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12544948" y="557464"/>
            <a:ext cx="5743052" cy="2144557"/>
          </a:xfrm>
          <a:custGeom>
            <a:avLst/>
            <a:gdLst/>
            <a:ahLst/>
            <a:cxnLst/>
            <a:rect l="l" t="t" r="r" b="b"/>
            <a:pathLst>
              <a:path w="5743052" h="2144557">
                <a:moveTo>
                  <a:pt x="0" y="0"/>
                </a:moveTo>
                <a:lnTo>
                  <a:pt x="5743052" y="0"/>
                </a:lnTo>
                <a:lnTo>
                  <a:pt x="5743052" y="2144557"/>
                </a:lnTo>
                <a:lnTo>
                  <a:pt x="0" y="2144557"/>
                </a:lnTo>
                <a:lnTo>
                  <a:pt x="0" y="0"/>
                </a:lnTo>
                <a:close/>
              </a:path>
            </a:pathLst>
          </a:custGeom>
          <a:blipFill>
            <a:blip r:embed="rId2"/>
            <a:stretch>
              <a:fillRect/>
            </a:stretch>
          </a:blipFill>
        </p:spPr>
      </p:sp>
      <p:sp>
        <p:nvSpPr>
          <p:cNvPr id="9" name="TextBox 9"/>
          <p:cNvSpPr txBox="1"/>
          <p:nvPr/>
        </p:nvSpPr>
        <p:spPr>
          <a:xfrm>
            <a:off x="106692" y="351859"/>
            <a:ext cx="12231927" cy="1464760"/>
          </a:xfrm>
          <a:prstGeom prst="rect">
            <a:avLst/>
          </a:prstGeom>
        </p:spPr>
        <p:txBody>
          <a:bodyPr lIns="0" tIns="0" rIns="0" bIns="0" rtlCol="0" anchor="t">
            <a:spAutoFit/>
          </a:bodyPr>
          <a:lstStyle/>
          <a:p>
            <a:pPr algn="ctr">
              <a:lnSpc>
                <a:spcPts val="5760"/>
              </a:lnSpc>
            </a:pPr>
            <a:r>
              <a:rPr lang="es-MX" sz="4800" b="1" spc="144" dirty="0">
                <a:solidFill>
                  <a:srgbClr val="070404"/>
                </a:solidFill>
                <a:latin typeface="Fira Sans Ultra-Bold"/>
                <a:ea typeface="Fira Sans Ultra-Bold"/>
                <a:cs typeface="Fira Sans Ultra-Bold"/>
                <a:sym typeface="Fira Sans Ultra-Bold"/>
              </a:rPr>
              <a:t>SISTEMA DE GESTIÓN PARA HAMBURGUESERÍA PICCOLA</a:t>
            </a:r>
            <a:r>
              <a:rPr lang="en-US" sz="4800" b="1" spc="144" dirty="0">
                <a:solidFill>
                  <a:srgbClr val="070404"/>
                </a:solidFill>
                <a:latin typeface="Fira Sans Ultra-Bold"/>
                <a:ea typeface="Fira Sans Ultra-Bold"/>
                <a:cs typeface="Fira Sans Ultra-Bold"/>
                <a:sym typeface="Fira Sans Ultra-Bold"/>
              </a:rPr>
              <a:t>– ICA</a:t>
            </a:r>
          </a:p>
        </p:txBody>
      </p:sp>
      <p:sp>
        <p:nvSpPr>
          <p:cNvPr id="10" name="TextBox 10"/>
          <p:cNvSpPr txBox="1"/>
          <p:nvPr/>
        </p:nvSpPr>
        <p:spPr>
          <a:xfrm>
            <a:off x="528297" y="6043295"/>
            <a:ext cx="8588454" cy="1189749"/>
          </a:xfrm>
          <a:prstGeom prst="rect">
            <a:avLst/>
          </a:prstGeom>
        </p:spPr>
        <p:txBody>
          <a:bodyPr lIns="0" tIns="0" rIns="0" bIns="0" rtlCol="0" anchor="t">
            <a:spAutoFit/>
          </a:bodyPr>
          <a:lstStyle/>
          <a:p>
            <a:pPr algn="ctr">
              <a:lnSpc>
                <a:spcPts val="4759"/>
              </a:lnSpc>
              <a:spcBef>
                <a:spcPct val="0"/>
              </a:spcBef>
            </a:pPr>
            <a:r>
              <a:rPr lang="en-US" sz="3399" b="1" dirty="0" err="1">
                <a:solidFill>
                  <a:srgbClr val="070404"/>
                </a:solidFill>
                <a:latin typeface="Open Sans Bold"/>
                <a:ea typeface="Open Sans Bold"/>
                <a:cs typeface="Open Sans Bold"/>
                <a:sym typeface="Open Sans Bold"/>
              </a:rPr>
              <a:t>Integrantes</a:t>
            </a:r>
            <a:endParaRPr lang="en-US" sz="3399" b="1" dirty="0">
              <a:solidFill>
                <a:srgbClr val="070404"/>
              </a:solidFill>
              <a:latin typeface="Open Sans Bold"/>
              <a:ea typeface="Open Sans Bold"/>
              <a:cs typeface="Open Sans Bold"/>
              <a:sym typeface="Open Sans Bold"/>
            </a:endParaRPr>
          </a:p>
          <a:p>
            <a:pPr marL="734059" lvl="1" indent="-367030" algn="l">
              <a:lnSpc>
                <a:spcPts val="4759"/>
              </a:lnSpc>
              <a:spcBef>
                <a:spcPct val="0"/>
              </a:spcBef>
              <a:buFont typeface="Arial"/>
              <a:buChar char="•"/>
            </a:pPr>
            <a:r>
              <a:rPr lang="en-US" sz="3399" dirty="0">
                <a:solidFill>
                  <a:srgbClr val="070404"/>
                </a:solidFill>
                <a:latin typeface="Open Sans"/>
                <a:ea typeface="Open Sans"/>
                <a:cs typeface="Open Sans"/>
                <a:sym typeface="Open Sans"/>
              </a:rPr>
              <a:t>Vega </a:t>
            </a:r>
            <a:r>
              <a:rPr lang="en-US" sz="3399" dirty="0" err="1">
                <a:solidFill>
                  <a:srgbClr val="070404"/>
                </a:solidFill>
                <a:latin typeface="Open Sans"/>
                <a:ea typeface="Open Sans"/>
                <a:cs typeface="Open Sans"/>
                <a:sym typeface="Open Sans"/>
              </a:rPr>
              <a:t>Choque</a:t>
            </a:r>
            <a:r>
              <a:rPr lang="en-US" sz="3399" dirty="0">
                <a:solidFill>
                  <a:srgbClr val="070404"/>
                </a:solidFill>
                <a:latin typeface="Open Sans"/>
                <a:ea typeface="Open Sans"/>
                <a:cs typeface="Open Sans"/>
                <a:sym typeface="Open Sans"/>
              </a:rPr>
              <a:t> Jean Piere David</a:t>
            </a:r>
          </a:p>
        </p:txBody>
      </p:sp>
      <p:sp>
        <p:nvSpPr>
          <p:cNvPr id="11" name="TextBox 11"/>
          <p:cNvSpPr txBox="1"/>
          <p:nvPr/>
        </p:nvSpPr>
        <p:spPr>
          <a:xfrm>
            <a:off x="1028700" y="4519897"/>
            <a:ext cx="6667500" cy="1189749"/>
          </a:xfrm>
          <a:prstGeom prst="rect">
            <a:avLst/>
          </a:prstGeom>
        </p:spPr>
        <p:txBody>
          <a:bodyPr wrap="square" lIns="0" tIns="0" rIns="0" bIns="0" rtlCol="0" anchor="t">
            <a:spAutoFit/>
          </a:bodyPr>
          <a:lstStyle/>
          <a:p>
            <a:pPr algn="ctr">
              <a:lnSpc>
                <a:spcPts val="4759"/>
              </a:lnSpc>
              <a:spcBef>
                <a:spcPct val="0"/>
              </a:spcBef>
            </a:pPr>
            <a:r>
              <a:rPr lang="en-US" sz="3399" b="1" dirty="0">
                <a:solidFill>
                  <a:srgbClr val="000000"/>
                </a:solidFill>
                <a:latin typeface="Open Sans Bold"/>
                <a:ea typeface="Open Sans Bold"/>
                <a:cs typeface="Open Sans Bold"/>
                <a:sym typeface="Open Sans Bold"/>
              </a:rPr>
              <a:t> </a:t>
            </a:r>
            <a:r>
              <a:rPr lang="en-US" sz="3399" b="1" dirty="0" err="1">
                <a:solidFill>
                  <a:srgbClr val="000000"/>
                </a:solidFill>
                <a:latin typeface="Open Sans Bold"/>
                <a:ea typeface="Open Sans Bold"/>
                <a:cs typeface="Open Sans Bold"/>
                <a:sym typeface="Open Sans Bold"/>
              </a:rPr>
              <a:t>Facultad</a:t>
            </a:r>
            <a:r>
              <a:rPr lang="en-US" sz="3399" b="1" dirty="0">
                <a:solidFill>
                  <a:srgbClr val="000000"/>
                </a:solidFill>
                <a:latin typeface="Open Sans Bold"/>
                <a:ea typeface="Open Sans Bold"/>
                <a:cs typeface="Open Sans Bold"/>
                <a:sym typeface="Open Sans Bold"/>
              </a:rPr>
              <a:t> </a:t>
            </a:r>
          </a:p>
          <a:p>
            <a:pPr algn="ctr">
              <a:lnSpc>
                <a:spcPts val="4759"/>
              </a:lnSpc>
              <a:spcBef>
                <a:spcPct val="0"/>
              </a:spcBef>
            </a:pPr>
            <a:r>
              <a:rPr lang="en-US" sz="3399" dirty="0">
                <a:solidFill>
                  <a:srgbClr val="000000"/>
                </a:solidFill>
                <a:latin typeface="Open Sans"/>
                <a:ea typeface="Open Sans"/>
                <a:cs typeface="Open Sans"/>
                <a:sym typeface="Open Sans"/>
              </a:rPr>
              <a:t> Ing. De </a:t>
            </a:r>
            <a:r>
              <a:rPr lang="en-US" sz="3399" dirty="0" err="1">
                <a:solidFill>
                  <a:srgbClr val="000000"/>
                </a:solidFill>
                <a:latin typeface="Open Sans"/>
                <a:ea typeface="Open Sans"/>
                <a:cs typeface="Open Sans"/>
                <a:sym typeface="Open Sans"/>
              </a:rPr>
              <a:t>Sistemas</a:t>
            </a:r>
            <a:r>
              <a:rPr lang="en-US" sz="3399" dirty="0">
                <a:solidFill>
                  <a:srgbClr val="000000"/>
                </a:solidFill>
                <a:latin typeface="Open Sans"/>
                <a:ea typeface="Open Sans"/>
                <a:cs typeface="Open Sans"/>
                <a:sym typeface="Open Sans"/>
              </a:rPr>
              <a:t> e </a:t>
            </a:r>
            <a:r>
              <a:rPr lang="en-US" sz="3399" dirty="0" err="1">
                <a:solidFill>
                  <a:srgbClr val="000000"/>
                </a:solidFill>
                <a:latin typeface="Open Sans"/>
                <a:ea typeface="Open Sans"/>
                <a:cs typeface="Open Sans"/>
                <a:sym typeface="Open Sans"/>
              </a:rPr>
              <a:t>Informática</a:t>
            </a:r>
            <a:r>
              <a:rPr lang="en-US" sz="3399" dirty="0">
                <a:solidFill>
                  <a:srgbClr val="000000"/>
                </a:solidFill>
                <a:latin typeface="Open Sans"/>
                <a:ea typeface="Open Sans"/>
                <a:cs typeface="Open Sans"/>
                <a:sym typeface="Open Sans"/>
              </a:rPr>
              <a:t> </a:t>
            </a:r>
          </a:p>
        </p:txBody>
      </p:sp>
      <p:sp>
        <p:nvSpPr>
          <p:cNvPr id="12" name="TextBox 12"/>
          <p:cNvSpPr txBox="1"/>
          <p:nvPr/>
        </p:nvSpPr>
        <p:spPr>
          <a:xfrm>
            <a:off x="10216015" y="4897583"/>
            <a:ext cx="5898166" cy="1929439"/>
          </a:xfrm>
          <a:prstGeom prst="rect">
            <a:avLst/>
          </a:prstGeom>
        </p:spPr>
        <p:txBody>
          <a:bodyPr lIns="0" tIns="0" rIns="0" bIns="0" rtlCol="0" anchor="t">
            <a:spAutoFit/>
          </a:bodyPr>
          <a:lstStyle/>
          <a:p>
            <a:pPr algn="ctr">
              <a:lnSpc>
                <a:spcPts val="4759"/>
              </a:lnSpc>
              <a:spcBef>
                <a:spcPct val="0"/>
              </a:spcBef>
            </a:pPr>
            <a:r>
              <a:rPr lang="en-US" sz="3399" b="1" dirty="0" err="1">
                <a:solidFill>
                  <a:srgbClr val="000000"/>
                </a:solidFill>
                <a:latin typeface="Open Sans Bold"/>
                <a:ea typeface="Open Sans Bold"/>
                <a:cs typeface="Open Sans Bold"/>
                <a:sym typeface="Open Sans Bold"/>
              </a:rPr>
              <a:t>Profesor</a:t>
            </a:r>
            <a:r>
              <a:rPr lang="en-US" sz="3399" b="1" dirty="0">
                <a:solidFill>
                  <a:srgbClr val="000000"/>
                </a:solidFill>
                <a:latin typeface="Open Sans Bold"/>
                <a:ea typeface="Open Sans Bold"/>
                <a:cs typeface="Open Sans Bold"/>
                <a:sym typeface="Open Sans Bold"/>
              </a:rPr>
              <a:t>  </a:t>
            </a:r>
          </a:p>
          <a:p>
            <a:pPr marL="6350" marR="326390" indent="-6350" algn="ctr">
              <a:lnSpc>
                <a:spcPct val="115000"/>
              </a:lnSpc>
              <a:spcAft>
                <a:spcPts val="800"/>
              </a:spcAft>
            </a:pPr>
            <a:r>
              <a:rPr lang="es-PE" sz="3600" b="1" kern="100" dirty="0">
                <a:effectLst/>
                <a:latin typeface="Times New Roman" panose="02020603050405020304" pitchFamily="18" charset="0"/>
                <a:ea typeface="Aptos" panose="020B0004020202020204" pitchFamily="34" charset="0"/>
                <a:cs typeface="Times New Roman" panose="02020603050405020304" pitchFamily="18" charset="0"/>
              </a:rPr>
              <a:t>YNGVAR MERINO  </a:t>
            </a:r>
            <a:endParaRPr lang="es-419" sz="3200" kern="100" dirty="0">
              <a:effectLst/>
              <a:latin typeface="Aptos" panose="020B0004020202020204" pitchFamily="34" charset="0"/>
              <a:ea typeface="Aptos" panose="020B0004020202020204" pitchFamily="34" charset="0"/>
              <a:cs typeface="Times New Roman" panose="02020603050405020304" pitchFamily="18" charset="0"/>
            </a:endParaRPr>
          </a:p>
          <a:p>
            <a:pPr algn="ctr">
              <a:lnSpc>
                <a:spcPts val="4759"/>
              </a:lnSpc>
              <a:spcBef>
                <a:spcPct val="0"/>
              </a:spcBef>
            </a:pPr>
            <a:endParaRPr lang="en-US" sz="3399" b="1" dirty="0">
              <a:solidFill>
                <a:srgbClr val="000000"/>
              </a:solidFill>
              <a:latin typeface="Open Sans Bold"/>
              <a:ea typeface="Open Sans Bold"/>
              <a:cs typeface="Open Sans Bold"/>
              <a:sym typeface="Open Sans Bold"/>
            </a:endParaRPr>
          </a:p>
        </p:txBody>
      </p:sp>
      <p:sp>
        <p:nvSpPr>
          <p:cNvPr id="13" name="TextBox 13"/>
          <p:cNvSpPr txBox="1"/>
          <p:nvPr/>
        </p:nvSpPr>
        <p:spPr>
          <a:xfrm>
            <a:off x="9906000" y="6994747"/>
            <a:ext cx="6518196" cy="2018053"/>
          </a:xfrm>
          <a:prstGeom prst="rect">
            <a:avLst/>
          </a:prstGeom>
        </p:spPr>
        <p:txBody>
          <a:bodyPr lIns="0" tIns="0" rIns="0" bIns="0" rtlCol="0" anchor="t">
            <a:spAutoFit/>
          </a:bodyPr>
          <a:lstStyle/>
          <a:p>
            <a:pPr marL="6350" marR="326390" indent="-6350" algn="ctr">
              <a:lnSpc>
                <a:spcPct val="115000"/>
              </a:lnSpc>
              <a:spcAft>
                <a:spcPts val="800"/>
              </a:spcAft>
            </a:pPr>
            <a:r>
              <a:rPr lang="en-US" sz="3399" b="1" dirty="0" err="1">
                <a:solidFill>
                  <a:srgbClr val="000000"/>
                </a:solidFill>
                <a:latin typeface="Open Sans Bold"/>
                <a:ea typeface="Open Sans Bold"/>
                <a:cs typeface="Open Sans Bold"/>
                <a:sym typeface="Open Sans Bold"/>
              </a:rPr>
              <a:t>Curso</a:t>
            </a:r>
            <a:r>
              <a:rPr lang="en-US" sz="3399" b="1" dirty="0">
                <a:solidFill>
                  <a:srgbClr val="000000"/>
                </a:solidFill>
                <a:latin typeface="Open Sans Bold"/>
                <a:ea typeface="Open Sans Bold"/>
                <a:cs typeface="Open Sans Bold"/>
                <a:sym typeface="Open Sans Bold"/>
              </a:rPr>
              <a:t>:</a:t>
            </a:r>
          </a:p>
          <a:p>
            <a:pPr marL="6350" marR="326390" indent="-6350" algn="ctr">
              <a:lnSpc>
                <a:spcPct val="115000"/>
              </a:lnSpc>
              <a:spcAft>
                <a:spcPts val="800"/>
              </a:spcAft>
            </a:pPr>
            <a:r>
              <a:rPr lang="es-PE" sz="3600" b="1" kern="100" dirty="0">
                <a:effectLst/>
                <a:latin typeface="Times New Roman" panose="02020603050405020304" pitchFamily="18" charset="0"/>
                <a:ea typeface="Aptos" panose="020B0004020202020204" pitchFamily="34" charset="0"/>
                <a:cs typeface="Times New Roman" panose="02020603050405020304" pitchFamily="18" charset="0"/>
              </a:rPr>
              <a:t>INTEGRADOR I </a:t>
            </a:r>
            <a:endParaRPr lang="es-419" sz="2400" kern="100" dirty="0">
              <a:effectLst/>
              <a:latin typeface="Aptos" panose="020B0004020202020204" pitchFamily="34" charset="0"/>
              <a:ea typeface="Aptos" panose="020B0004020202020204" pitchFamily="34" charset="0"/>
              <a:cs typeface="Times New Roman" panose="02020603050405020304" pitchFamily="18" charset="0"/>
            </a:endParaRPr>
          </a:p>
          <a:p>
            <a:pPr algn="ctr">
              <a:lnSpc>
                <a:spcPts val="4759"/>
              </a:lnSpc>
            </a:pPr>
            <a:endParaRPr lang="en-US" sz="3399" b="1" dirty="0">
              <a:solidFill>
                <a:srgbClr val="000000"/>
              </a:solidFill>
              <a:latin typeface="Open Sans Bold"/>
              <a:ea typeface="Open Sans Bold"/>
              <a:cs typeface="Open Sans Bold"/>
              <a:sym typeface="Open Sans Bold"/>
            </a:endParaRPr>
          </a:p>
        </p:txBody>
      </p:sp>
      <p:sp>
        <p:nvSpPr>
          <p:cNvPr id="2" name="Freeform 6">
            <a:extLst>
              <a:ext uri="{FF2B5EF4-FFF2-40B4-BE49-F238E27FC236}">
                <a16:creationId xmlns:a16="http://schemas.microsoft.com/office/drawing/2014/main" id="{9FACB11B-A608-9F38-E350-B119F663B66E}"/>
              </a:ext>
            </a:extLst>
          </p:cNvPr>
          <p:cNvSpPr/>
          <p:nvPr/>
        </p:nvSpPr>
        <p:spPr>
          <a:xfrm>
            <a:off x="7491861" y="1812733"/>
            <a:ext cx="2724154" cy="2917125"/>
          </a:xfrm>
          <a:custGeom>
            <a:avLst/>
            <a:gdLst/>
            <a:ahLst/>
            <a:cxnLst/>
            <a:rect l="l" t="t" r="r" b="b"/>
            <a:pathLst>
              <a:path w="3516838" h="3516838">
                <a:moveTo>
                  <a:pt x="0" y="0"/>
                </a:moveTo>
                <a:lnTo>
                  <a:pt x="3516838" y="0"/>
                </a:lnTo>
                <a:lnTo>
                  <a:pt x="3516838" y="3516837"/>
                </a:lnTo>
                <a:lnTo>
                  <a:pt x="0" y="3516837"/>
                </a:lnTo>
                <a:lnTo>
                  <a:pt x="0" y="0"/>
                </a:lnTo>
                <a:close/>
              </a:path>
            </a:pathLst>
          </a:custGeom>
          <a:blipFill>
            <a:blip r:embed="rId3"/>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105" y="3145864"/>
            <a:ext cx="15007954" cy="4352307"/>
          </a:xfrm>
          <a:custGeom>
            <a:avLst/>
            <a:gdLst/>
            <a:ahLst/>
            <a:cxnLst/>
            <a:rect l="l" t="t" r="r" b="b"/>
            <a:pathLst>
              <a:path w="15007954" h="4352307">
                <a:moveTo>
                  <a:pt x="0" y="0"/>
                </a:moveTo>
                <a:lnTo>
                  <a:pt x="15007954" y="0"/>
                </a:lnTo>
                <a:lnTo>
                  <a:pt x="15007954" y="4352307"/>
                </a:lnTo>
                <a:lnTo>
                  <a:pt x="0" y="4352307"/>
                </a:lnTo>
                <a:lnTo>
                  <a:pt x="0" y="0"/>
                </a:lnTo>
                <a:close/>
              </a:path>
            </a:pathLst>
          </a:custGeom>
          <a:blipFill>
            <a:blip r:embed="rId2"/>
            <a:stretch>
              <a:fillRect/>
            </a:stretch>
          </a:blipFill>
        </p:spPr>
      </p:sp>
      <p:sp>
        <p:nvSpPr>
          <p:cNvPr id="3" name="TextBox 3"/>
          <p:cNvSpPr txBox="1"/>
          <p:nvPr/>
        </p:nvSpPr>
        <p:spPr>
          <a:xfrm>
            <a:off x="518576" y="323304"/>
            <a:ext cx="9184477" cy="920116"/>
          </a:xfrm>
          <a:prstGeom prst="rect">
            <a:avLst/>
          </a:prstGeom>
        </p:spPr>
        <p:txBody>
          <a:bodyPr lIns="0" tIns="0" rIns="0" bIns="0" rtlCol="0" anchor="t">
            <a:spAutoFit/>
          </a:bodyPr>
          <a:lstStyle/>
          <a:p>
            <a:pPr algn="ctr">
              <a:lnSpc>
                <a:spcPts val="7559"/>
              </a:lnSpc>
              <a:spcBef>
                <a:spcPct val="0"/>
              </a:spcBef>
            </a:pPr>
            <a:r>
              <a:rPr lang="en-US" sz="5399" b="1">
                <a:solidFill>
                  <a:srgbClr val="000000"/>
                </a:solidFill>
                <a:latin typeface="Open Sans Bold"/>
                <a:ea typeface="Open Sans Bold"/>
                <a:cs typeface="Open Sans Bold"/>
                <a:sym typeface="Open Sans Bold"/>
              </a:rPr>
              <a:t>Diagrama de Procesos</a:t>
            </a:r>
          </a:p>
        </p:txBody>
      </p:sp>
      <p:sp>
        <p:nvSpPr>
          <p:cNvPr id="4" name="TextBox 4"/>
          <p:cNvSpPr txBox="1"/>
          <p:nvPr/>
        </p:nvSpPr>
        <p:spPr>
          <a:xfrm>
            <a:off x="1418105" y="1735813"/>
            <a:ext cx="15007954" cy="662940"/>
          </a:xfrm>
          <a:prstGeom prst="rect">
            <a:avLst/>
          </a:prstGeom>
        </p:spPr>
        <p:txBody>
          <a:bodyPr lIns="0" tIns="0" rIns="0" bIns="0" rtlCol="0" anchor="t">
            <a:spAutoFit/>
          </a:bodyPr>
          <a:lstStyle/>
          <a:p>
            <a:pPr algn="ctr">
              <a:lnSpc>
                <a:spcPts val="5459"/>
              </a:lnSpc>
              <a:spcBef>
                <a:spcPct val="0"/>
              </a:spcBef>
            </a:pPr>
            <a:r>
              <a:rPr lang="en-US" sz="3899" b="1">
                <a:solidFill>
                  <a:srgbClr val="CF082D"/>
                </a:solidFill>
                <a:latin typeface="Open Sans Bold"/>
                <a:ea typeface="Open Sans Bold"/>
                <a:cs typeface="Open Sans Bold"/>
                <a:sym typeface="Open Sans Bold"/>
              </a:rPr>
              <a:t>ANTES DE LA APLICACIÓN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4350" y="3247199"/>
            <a:ext cx="17259300" cy="3814917"/>
          </a:xfrm>
          <a:custGeom>
            <a:avLst/>
            <a:gdLst/>
            <a:ahLst/>
            <a:cxnLst/>
            <a:rect l="l" t="t" r="r" b="b"/>
            <a:pathLst>
              <a:path w="17259300" h="3814917">
                <a:moveTo>
                  <a:pt x="0" y="0"/>
                </a:moveTo>
                <a:lnTo>
                  <a:pt x="17259300" y="0"/>
                </a:lnTo>
                <a:lnTo>
                  <a:pt x="17259300" y="3814917"/>
                </a:lnTo>
                <a:lnTo>
                  <a:pt x="0" y="3814917"/>
                </a:lnTo>
                <a:lnTo>
                  <a:pt x="0" y="0"/>
                </a:lnTo>
                <a:close/>
              </a:path>
            </a:pathLst>
          </a:custGeom>
          <a:blipFill>
            <a:blip r:embed="rId2"/>
            <a:stretch>
              <a:fillRect l="-294" t="-3530" r="-294"/>
            </a:stretch>
          </a:blipFill>
        </p:spPr>
      </p:sp>
      <p:sp>
        <p:nvSpPr>
          <p:cNvPr id="3" name="TextBox 3"/>
          <p:cNvSpPr txBox="1"/>
          <p:nvPr/>
        </p:nvSpPr>
        <p:spPr>
          <a:xfrm>
            <a:off x="1418105" y="1735813"/>
            <a:ext cx="15007954" cy="662940"/>
          </a:xfrm>
          <a:prstGeom prst="rect">
            <a:avLst/>
          </a:prstGeom>
        </p:spPr>
        <p:txBody>
          <a:bodyPr lIns="0" tIns="0" rIns="0" bIns="0" rtlCol="0" anchor="t">
            <a:spAutoFit/>
          </a:bodyPr>
          <a:lstStyle/>
          <a:p>
            <a:pPr algn="ctr">
              <a:lnSpc>
                <a:spcPts val="5459"/>
              </a:lnSpc>
              <a:spcBef>
                <a:spcPct val="0"/>
              </a:spcBef>
            </a:pPr>
            <a:r>
              <a:rPr lang="en-US" sz="3899" b="1">
                <a:solidFill>
                  <a:srgbClr val="CF082D"/>
                </a:solidFill>
                <a:latin typeface="Open Sans Bold"/>
                <a:ea typeface="Open Sans Bold"/>
                <a:cs typeface="Open Sans Bold"/>
                <a:sym typeface="Open Sans Bold"/>
              </a:rPr>
              <a:t>DESPUES DE LA APLICACIÓN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4126" y="1840485"/>
            <a:ext cx="7577260" cy="5738196"/>
          </a:xfrm>
          <a:custGeom>
            <a:avLst/>
            <a:gdLst/>
            <a:ahLst/>
            <a:cxnLst/>
            <a:rect l="l" t="t" r="r" b="b"/>
            <a:pathLst>
              <a:path w="7577260" h="5738196">
                <a:moveTo>
                  <a:pt x="0" y="0"/>
                </a:moveTo>
                <a:lnTo>
                  <a:pt x="7577261" y="0"/>
                </a:lnTo>
                <a:lnTo>
                  <a:pt x="7577261" y="5738196"/>
                </a:lnTo>
                <a:lnTo>
                  <a:pt x="0" y="5738196"/>
                </a:lnTo>
                <a:lnTo>
                  <a:pt x="0" y="0"/>
                </a:lnTo>
                <a:close/>
              </a:path>
            </a:pathLst>
          </a:custGeom>
          <a:blipFill>
            <a:blip r:embed="rId2"/>
            <a:stretch>
              <a:fillRect/>
            </a:stretch>
          </a:blipFill>
        </p:spPr>
      </p:sp>
      <p:sp>
        <p:nvSpPr>
          <p:cNvPr id="3" name="Freeform 3"/>
          <p:cNvSpPr/>
          <p:nvPr/>
        </p:nvSpPr>
        <p:spPr>
          <a:xfrm>
            <a:off x="9144000" y="1840485"/>
            <a:ext cx="8448360" cy="5668813"/>
          </a:xfrm>
          <a:custGeom>
            <a:avLst/>
            <a:gdLst/>
            <a:ahLst/>
            <a:cxnLst/>
            <a:rect l="l" t="t" r="r" b="b"/>
            <a:pathLst>
              <a:path w="8448360" h="5668813">
                <a:moveTo>
                  <a:pt x="0" y="0"/>
                </a:moveTo>
                <a:lnTo>
                  <a:pt x="8448360" y="0"/>
                </a:lnTo>
                <a:lnTo>
                  <a:pt x="8448360" y="5668813"/>
                </a:lnTo>
                <a:lnTo>
                  <a:pt x="0" y="5668813"/>
                </a:lnTo>
                <a:lnTo>
                  <a:pt x="0" y="0"/>
                </a:lnTo>
                <a:close/>
              </a:path>
            </a:pathLst>
          </a:custGeom>
          <a:blipFill>
            <a:blip r:embed="rId3"/>
            <a:stretch>
              <a:fillRect/>
            </a:stretch>
          </a:blipFill>
        </p:spPr>
      </p:sp>
      <p:sp>
        <p:nvSpPr>
          <p:cNvPr id="4" name="TextBox 4"/>
          <p:cNvSpPr txBox="1"/>
          <p:nvPr/>
        </p:nvSpPr>
        <p:spPr>
          <a:xfrm>
            <a:off x="1194958" y="273520"/>
            <a:ext cx="15007954" cy="1002667"/>
          </a:xfrm>
          <a:prstGeom prst="rect">
            <a:avLst/>
          </a:prstGeom>
        </p:spPr>
        <p:txBody>
          <a:bodyPr lIns="0" tIns="0" rIns="0" bIns="0" rtlCol="0" anchor="t">
            <a:spAutoFit/>
          </a:bodyPr>
          <a:lstStyle/>
          <a:p>
            <a:pPr algn="ctr">
              <a:lnSpc>
                <a:spcPts val="8259"/>
              </a:lnSpc>
              <a:spcBef>
                <a:spcPct val="0"/>
              </a:spcBef>
            </a:pPr>
            <a:r>
              <a:rPr lang="en-US" sz="5899" b="1">
                <a:solidFill>
                  <a:srgbClr val="CF082D"/>
                </a:solidFill>
                <a:latin typeface="Open Sans Bold"/>
                <a:ea typeface="Open Sans Bold"/>
                <a:cs typeface="Open Sans Bold"/>
                <a:sym typeface="Open Sans Bold"/>
              </a:rPr>
              <a:t>IMPLEMENTACIÓN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1084" y="760924"/>
            <a:ext cx="9236978" cy="5865481"/>
          </a:xfrm>
          <a:custGeom>
            <a:avLst/>
            <a:gdLst/>
            <a:ahLst/>
            <a:cxnLst/>
            <a:rect l="l" t="t" r="r" b="b"/>
            <a:pathLst>
              <a:path w="9236978" h="5865481">
                <a:moveTo>
                  <a:pt x="0" y="0"/>
                </a:moveTo>
                <a:lnTo>
                  <a:pt x="9236978" y="0"/>
                </a:lnTo>
                <a:lnTo>
                  <a:pt x="9236978" y="5865481"/>
                </a:lnTo>
                <a:lnTo>
                  <a:pt x="0" y="5865481"/>
                </a:lnTo>
                <a:lnTo>
                  <a:pt x="0" y="0"/>
                </a:lnTo>
                <a:close/>
              </a:path>
            </a:pathLst>
          </a:custGeom>
          <a:blipFill>
            <a:blip r:embed="rId2"/>
            <a:stretch>
              <a:fillRect/>
            </a:stretch>
          </a:blipFill>
        </p:spPr>
      </p:sp>
      <p:sp>
        <p:nvSpPr>
          <p:cNvPr id="3" name="Freeform 3"/>
          <p:cNvSpPr/>
          <p:nvPr/>
        </p:nvSpPr>
        <p:spPr>
          <a:xfrm>
            <a:off x="10550644" y="1028700"/>
            <a:ext cx="7046595" cy="8229600"/>
          </a:xfrm>
          <a:custGeom>
            <a:avLst/>
            <a:gdLst/>
            <a:ahLst/>
            <a:cxnLst/>
            <a:rect l="l" t="t" r="r" b="b"/>
            <a:pathLst>
              <a:path w="7046595" h="8229600">
                <a:moveTo>
                  <a:pt x="0" y="0"/>
                </a:moveTo>
                <a:lnTo>
                  <a:pt x="7046595" y="0"/>
                </a:lnTo>
                <a:lnTo>
                  <a:pt x="7046595" y="8229600"/>
                </a:lnTo>
                <a:lnTo>
                  <a:pt x="0" y="8229600"/>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8741" y="2175278"/>
            <a:ext cx="8805259" cy="4226524"/>
          </a:xfrm>
          <a:custGeom>
            <a:avLst/>
            <a:gdLst/>
            <a:ahLst/>
            <a:cxnLst/>
            <a:rect l="l" t="t" r="r" b="b"/>
            <a:pathLst>
              <a:path w="8805259" h="4226524">
                <a:moveTo>
                  <a:pt x="0" y="0"/>
                </a:moveTo>
                <a:lnTo>
                  <a:pt x="8805259" y="0"/>
                </a:lnTo>
                <a:lnTo>
                  <a:pt x="8805259" y="4226524"/>
                </a:lnTo>
                <a:lnTo>
                  <a:pt x="0" y="4226524"/>
                </a:lnTo>
                <a:lnTo>
                  <a:pt x="0" y="0"/>
                </a:lnTo>
                <a:close/>
              </a:path>
            </a:pathLst>
          </a:custGeom>
          <a:blipFill>
            <a:blip r:embed="rId2"/>
            <a:stretch>
              <a:fillRect/>
            </a:stretch>
          </a:blipFill>
        </p:spPr>
      </p:sp>
      <p:sp>
        <p:nvSpPr>
          <p:cNvPr id="3" name="Freeform 3"/>
          <p:cNvSpPr/>
          <p:nvPr/>
        </p:nvSpPr>
        <p:spPr>
          <a:xfrm>
            <a:off x="9742107" y="1028700"/>
            <a:ext cx="7694807" cy="7775486"/>
          </a:xfrm>
          <a:custGeom>
            <a:avLst/>
            <a:gdLst/>
            <a:ahLst/>
            <a:cxnLst/>
            <a:rect l="l" t="t" r="r" b="b"/>
            <a:pathLst>
              <a:path w="7694807" h="7775486">
                <a:moveTo>
                  <a:pt x="0" y="0"/>
                </a:moveTo>
                <a:lnTo>
                  <a:pt x="7694807" y="0"/>
                </a:lnTo>
                <a:lnTo>
                  <a:pt x="7694807" y="7775486"/>
                </a:lnTo>
                <a:lnTo>
                  <a:pt x="0" y="7775486"/>
                </a:lnTo>
                <a:lnTo>
                  <a:pt x="0" y="0"/>
                </a:lnTo>
                <a:close/>
              </a:path>
            </a:pathLst>
          </a:custGeom>
          <a:blipFill>
            <a:blip r:embed="rId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3981" y="2563323"/>
            <a:ext cx="13696613" cy="6487161"/>
          </a:xfrm>
          <a:prstGeom prst="rect">
            <a:avLst/>
          </a:prstGeom>
        </p:spPr>
        <p:txBody>
          <a:bodyPr lIns="0" tIns="0" rIns="0" bIns="0" rtlCol="0" anchor="t">
            <a:spAutoFit/>
          </a:bodyPr>
          <a:lstStyle/>
          <a:p>
            <a:pPr algn="ctr">
              <a:lnSpc>
                <a:spcPts val="5739"/>
              </a:lnSpc>
              <a:spcBef>
                <a:spcPct val="0"/>
              </a:spcBef>
            </a:pPr>
            <a:r>
              <a:rPr lang="en-US" sz="4099" b="1">
                <a:solidFill>
                  <a:srgbClr val="000000"/>
                </a:solidFill>
                <a:latin typeface="Open Sans Bold"/>
                <a:ea typeface="Open Sans Bold"/>
                <a:cs typeface="Open Sans Bold"/>
                <a:sym typeface="Open Sans Bold"/>
              </a:rPr>
              <a:t>En resumen, este proyecto no solo representa una mejora tecnológica para la Hamburguesería Piccola, sino que también sienta las bases para futuras actualizaciones y expansiones. La empresa ahora cuenta con una herramienta poderosa que optimiza procesos, incrementa la eficiencia operativa y ofrece un mayor control sobre la gestión de pedidos, lo que se traduce en un servicio más ágil y de mayor calidad para sus clientes.</a:t>
            </a:r>
          </a:p>
        </p:txBody>
      </p:sp>
      <p:grpSp>
        <p:nvGrpSpPr>
          <p:cNvPr id="3" name="Group 3"/>
          <p:cNvGrpSpPr/>
          <p:nvPr/>
        </p:nvGrpSpPr>
        <p:grpSpPr>
          <a:xfrm>
            <a:off x="13944601" y="3745611"/>
            <a:ext cx="4343400" cy="6574719"/>
            <a:chOff x="0" y="0"/>
            <a:chExt cx="9604774" cy="9417822"/>
          </a:xfrm>
        </p:grpSpPr>
        <p:sp>
          <p:nvSpPr>
            <p:cNvPr id="4" name="Freeform 4"/>
            <p:cNvSpPr/>
            <p:nvPr/>
          </p:nvSpPr>
          <p:spPr>
            <a:xfrm>
              <a:off x="0" y="4703545"/>
              <a:ext cx="8256651" cy="4714277"/>
            </a:xfrm>
            <a:custGeom>
              <a:avLst/>
              <a:gdLst/>
              <a:ahLst/>
              <a:cxnLst/>
              <a:rect l="l" t="t" r="r" b="b"/>
              <a:pathLst>
                <a:path w="8256651" h="4714277">
                  <a:moveTo>
                    <a:pt x="0" y="0"/>
                  </a:moveTo>
                  <a:lnTo>
                    <a:pt x="8256651" y="0"/>
                  </a:lnTo>
                  <a:lnTo>
                    <a:pt x="8256651" y="4714277"/>
                  </a:lnTo>
                  <a:lnTo>
                    <a:pt x="0" y="471427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5" name="Freeform 5"/>
            <p:cNvSpPr/>
            <p:nvPr/>
          </p:nvSpPr>
          <p:spPr>
            <a:xfrm>
              <a:off x="1348124" y="0"/>
              <a:ext cx="8256651" cy="4714277"/>
            </a:xfrm>
            <a:custGeom>
              <a:avLst/>
              <a:gdLst/>
              <a:ahLst/>
              <a:cxnLst/>
              <a:rect l="l" t="t" r="r" b="b"/>
              <a:pathLst>
                <a:path w="8256651" h="4714277">
                  <a:moveTo>
                    <a:pt x="0" y="0"/>
                  </a:moveTo>
                  <a:lnTo>
                    <a:pt x="8256650" y="0"/>
                  </a:lnTo>
                  <a:lnTo>
                    <a:pt x="8256650" y="4714277"/>
                  </a:lnTo>
                  <a:lnTo>
                    <a:pt x="0" y="471427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Freeform 6"/>
          <p:cNvSpPr/>
          <p:nvPr/>
        </p:nvSpPr>
        <p:spPr>
          <a:xfrm>
            <a:off x="14296899" y="395295"/>
            <a:ext cx="3726606" cy="3062593"/>
          </a:xfrm>
          <a:custGeom>
            <a:avLst/>
            <a:gdLst/>
            <a:ahLst/>
            <a:cxnLst/>
            <a:rect l="l" t="t" r="r" b="b"/>
            <a:pathLst>
              <a:path w="3726606" h="3062593">
                <a:moveTo>
                  <a:pt x="0" y="0"/>
                </a:moveTo>
                <a:lnTo>
                  <a:pt x="3726606" y="0"/>
                </a:lnTo>
                <a:lnTo>
                  <a:pt x="3726606" y="3062593"/>
                </a:lnTo>
                <a:lnTo>
                  <a:pt x="0" y="30625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680049" y="923925"/>
            <a:ext cx="9184477" cy="1002667"/>
          </a:xfrm>
          <a:prstGeom prst="rect">
            <a:avLst/>
          </a:prstGeom>
        </p:spPr>
        <p:txBody>
          <a:bodyPr lIns="0" tIns="0" rIns="0" bIns="0" rtlCol="0" anchor="t">
            <a:spAutoFit/>
          </a:bodyPr>
          <a:lstStyle/>
          <a:p>
            <a:pPr algn="ctr">
              <a:lnSpc>
                <a:spcPts val="8259"/>
              </a:lnSpc>
              <a:spcBef>
                <a:spcPct val="0"/>
              </a:spcBef>
            </a:pPr>
            <a:r>
              <a:rPr lang="en-US" sz="5899" b="1">
                <a:solidFill>
                  <a:srgbClr val="CF082D"/>
                </a:solidFill>
                <a:latin typeface="Open Sans Bold"/>
                <a:ea typeface="Open Sans Bold"/>
                <a:cs typeface="Open Sans Bold"/>
                <a:sym typeface="Open Sans Bold"/>
              </a:rPr>
              <a:t>CONCLUCIONES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7940" y="1262711"/>
            <a:ext cx="14659684" cy="8756649"/>
          </a:xfrm>
          <a:prstGeom prst="rect">
            <a:avLst/>
          </a:prstGeom>
        </p:spPr>
        <p:txBody>
          <a:bodyPr lIns="0" tIns="0" rIns="0" bIns="0" rtlCol="0" anchor="t">
            <a:spAutoFit/>
          </a:bodyPr>
          <a:lstStyle/>
          <a:p>
            <a:pPr marL="539754" lvl="1" indent="-269877" algn="l">
              <a:lnSpc>
                <a:spcPts val="3500"/>
              </a:lnSpc>
              <a:spcBef>
                <a:spcPct val="0"/>
              </a:spcBef>
              <a:buFont typeface="Arial"/>
              <a:buChar char="•"/>
            </a:pPr>
            <a:r>
              <a:rPr lang="en-US" sz="2500" b="1" dirty="0">
                <a:solidFill>
                  <a:srgbClr val="000000"/>
                </a:solidFill>
                <a:latin typeface="Open Sans Bold"/>
                <a:ea typeface="Open Sans Bold"/>
                <a:cs typeface="Open Sans Bold"/>
                <a:sym typeface="Open Sans Bold"/>
              </a:rPr>
              <a:t>CAPACITACIÓN DEL PERSONAL: </a:t>
            </a:r>
          </a:p>
          <a:p>
            <a:pPr algn="l">
              <a:lnSpc>
                <a:spcPts val="3500"/>
              </a:lnSpc>
              <a:spcBef>
                <a:spcPct val="0"/>
              </a:spcBef>
            </a:pPr>
            <a:r>
              <a:rPr lang="en-US" sz="2500" b="1" dirty="0">
                <a:solidFill>
                  <a:srgbClr val="000000"/>
                </a:solidFill>
                <a:latin typeface="Open Sans Bold"/>
                <a:ea typeface="Open Sans Bold"/>
                <a:cs typeface="Open Sans Bold"/>
                <a:sym typeface="Open Sans Bold"/>
              </a:rPr>
              <a:t>Es fundamental </a:t>
            </a:r>
            <a:r>
              <a:rPr lang="en-US" sz="2500" b="1" dirty="0" err="1">
                <a:solidFill>
                  <a:srgbClr val="000000"/>
                </a:solidFill>
                <a:latin typeface="Open Sans Bold"/>
                <a:ea typeface="Open Sans Bold"/>
                <a:cs typeface="Open Sans Bold"/>
                <a:sym typeface="Open Sans Bold"/>
              </a:rPr>
              <a:t>brindar</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capacitación</a:t>
            </a:r>
            <a:r>
              <a:rPr lang="en-US" sz="2500" b="1" dirty="0">
                <a:solidFill>
                  <a:srgbClr val="000000"/>
                </a:solidFill>
                <a:latin typeface="Open Sans Bold"/>
                <a:ea typeface="Open Sans Bold"/>
                <a:cs typeface="Open Sans Bold"/>
                <a:sym typeface="Open Sans Bold"/>
              </a:rPr>
              <a:t> continua al personal que </a:t>
            </a:r>
            <a:r>
              <a:rPr lang="en-US" sz="2500" b="1" dirty="0" err="1">
                <a:solidFill>
                  <a:srgbClr val="000000"/>
                </a:solidFill>
                <a:latin typeface="Open Sans Bold"/>
                <a:ea typeface="Open Sans Bold"/>
                <a:cs typeface="Open Sans Bold"/>
                <a:sym typeface="Open Sans Bold"/>
              </a:rPr>
              <a:t>utilizará</a:t>
            </a:r>
            <a:r>
              <a:rPr lang="en-US" sz="2500" b="1" dirty="0">
                <a:solidFill>
                  <a:srgbClr val="000000"/>
                </a:solidFill>
                <a:latin typeface="Open Sans Bold"/>
                <a:ea typeface="Open Sans Bold"/>
                <a:cs typeface="Open Sans Bold"/>
                <a:sym typeface="Open Sans Bold"/>
              </a:rPr>
              <a:t> la </a:t>
            </a:r>
            <a:r>
              <a:rPr lang="en-US" sz="2500" b="1" dirty="0" err="1">
                <a:solidFill>
                  <a:srgbClr val="000000"/>
                </a:solidFill>
                <a:latin typeface="Open Sans Bold"/>
                <a:ea typeface="Open Sans Bold"/>
                <a:cs typeface="Open Sans Bold"/>
                <a:sym typeface="Open Sans Bold"/>
              </a:rPr>
              <a:t>aplicación</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Esto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asegurará</a:t>
            </a:r>
            <a:r>
              <a:rPr lang="en-US" sz="2500" b="1" dirty="0">
                <a:solidFill>
                  <a:srgbClr val="000000"/>
                </a:solidFill>
                <a:latin typeface="Open Sans Bold"/>
                <a:ea typeface="Open Sans Bold"/>
                <a:cs typeface="Open Sans Bold"/>
                <a:sym typeface="Open Sans Bold"/>
              </a:rPr>
              <a:t> un </a:t>
            </a:r>
            <a:r>
              <a:rPr lang="en-US" sz="2500" b="1" dirty="0" err="1">
                <a:solidFill>
                  <a:srgbClr val="000000"/>
                </a:solidFill>
                <a:latin typeface="Open Sans Bold"/>
                <a:ea typeface="Open Sans Bold"/>
                <a:cs typeface="Open Sans Bold"/>
                <a:sym typeface="Open Sans Bold"/>
              </a:rPr>
              <a:t>uso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correcto</a:t>
            </a:r>
            <a:r>
              <a:rPr lang="en-US" sz="2500" b="1" dirty="0">
                <a:solidFill>
                  <a:srgbClr val="000000"/>
                </a:solidFill>
                <a:latin typeface="Open Sans Bold"/>
                <a:ea typeface="Open Sans Bold"/>
                <a:cs typeface="Open Sans Bold"/>
                <a:sym typeface="Open Sans Bold"/>
              </a:rPr>
              <a:t> de </a:t>
            </a:r>
            <a:r>
              <a:rPr lang="en-US" sz="2500" b="1" dirty="0" err="1">
                <a:solidFill>
                  <a:srgbClr val="000000"/>
                </a:solidFill>
                <a:latin typeface="Open Sans Bold"/>
                <a:ea typeface="Open Sans Bold"/>
                <a:cs typeface="Open Sans Bold"/>
                <a:sym typeface="Open Sans Bold"/>
              </a:rPr>
              <a:t>todas</a:t>
            </a:r>
            <a:r>
              <a:rPr lang="en-US" sz="2500" b="1" dirty="0">
                <a:solidFill>
                  <a:srgbClr val="000000"/>
                </a:solidFill>
                <a:latin typeface="Open Sans Bold"/>
                <a:ea typeface="Open Sans Bold"/>
                <a:cs typeface="Open Sans Bold"/>
                <a:sym typeface="Open Sans Bold"/>
              </a:rPr>
              <a:t> las </a:t>
            </a:r>
            <a:r>
              <a:rPr lang="en-US" sz="2500" b="1" dirty="0" err="1">
                <a:solidFill>
                  <a:srgbClr val="000000"/>
                </a:solidFill>
                <a:latin typeface="Open Sans Bold"/>
                <a:ea typeface="Open Sans Bold"/>
                <a:cs typeface="Open Sans Bold"/>
                <a:sym typeface="Open Sans Bold"/>
              </a:rPr>
              <a:t>funcionalidades</a:t>
            </a:r>
            <a:r>
              <a:rPr lang="en-US" sz="2500" b="1" dirty="0">
                <a:solidFill>
                  <a:srgbClr val="000000"/>
                </a:solidFill>
                <a:latin typeface="Open Sans Bold"/>
                <a:ea typeface="Open Sans Bold"/>
                <a:cs typeface="Open Sans Bold"/>
                <a:sym typeface="Open Sans Bold"/>
              </a:rPr>
              <a:t> del </a:t>
            </a:r>
            <a:r>
              <a:rPr lang="en-US" sz="2500" b="1" dirty="0" err="1">
                <a:solidFill>
                  <a:srgbClr val="000000"/>
                </a:solidFill>
                <a:latin typeface="Open Sans Bold"/>
                <a:ea typeface="Open Sans Bold"/>
                <a:cs typeface="Open Sans Bold"/>
                <a:sym typeface="Open Sans Bold"/>
              </a:rPr>
              <a:t>sistema</a:t>
            </a:r>
            <a:r>
              <a:rPr lang="en-US" sz="2500" b="1" dirty="0">
                <a:solidFill>
                  <a:srgbClr val="000000"/>
                </a:solidFill>
                <a:latin typeface="Open Sans Bold"/>
                <a:ea typeface="Open Sans Bold"/>
                <a:cs typeface="Open Sans Bold"/>
                <a:sym typeface="Open Sans Bold"/>
              </a:rPr>
              <a:t>, lo que </a:t>
            </a:r>
            <a:r>
              <a:rPr lang="en-US" sz="2500" b="1" dirty="0" err="1">
                <a:solidFill>
                  <a:srgbClr val="000000"/>
                </a:solidFill>
                <a:latin typeface="Open Sans Bold"/>
                <a:ea typeface="Open Sans Bold"/>
                <a:cs typeface="Open Sans Bold"/>
                <a:sym typeface="Open Sans Bold"/>
              </a:rPr>
              <a:t>maximizará</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su</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eficiencia</a:t>
            </a:r>
            <a:r>
              <a:rPr lang="en-US" sz="2500" b="1" dirty="0">
                <a:solidFill>
                  <a:srgbClr val="000000"/>
                </a:solidFill>
                <a:latin typeface="Open Sans Bold"/>
                <a:ea typeface="Open Sans Bold"/>
                <a:cs typeface="Open Sans Bold"/>
                <a:sym typeface="Open Sans Bold"/>
              </a:rPr>
              <a:t> y </a:t>
            </a:r>
            <a:r>
              <a:rPr lang="en-US" sz="2500" b="1" dirty="0" err="1">
                <a:solidFill>
                  <a:srgbClr val="000000"/>
                </a:solidFill>
                <a:latin typeface="Open Sans Bold"/>
                <a:ea typeface="Open Sans Bold"/>
                <a:cs typeface="Open Sans Bold"/>
                <a:sym typeface="Open Sans Bold"/>
              </a:rPr>
              <a:t>minimizará</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errores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operativos</a:t>
            </a:r>
            <a:r>
              <a:rPr lang="en-US" sz="2500" b="1" dirty="0">
                <a:solidFill>
                  <a:srgbClr val="000000"/>
                </a:solidFill>
                <a:latin typeface="Open Sans Bold"/>
                <a:ea typeface="Open Sans Bold"/>
                <a:cs typeface="Open Sans Bold"/>
                <a:sym typeface="Open Sans Bold"/>
              </a:rPr>
              <a:t>. Las </a:t>
            </a:r>
            <a:r>
              <a:rPr lang="en-US" sz="2500" b="1" dirty="0" err="1">
                <a:solidFill>
                  <a:srgbClr val="000000"/>
                </a:solidFill>
                <a:latin typeface="Open Sans Bold"/>
                <a:ea typeface="Open Sans Bold"/>
                <a:cs typeface="Open Sans Bold"/>
                <a:sym typeface="Open Sans Bold"/>
              </a:rPr>
              <a:t>sesiones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deben</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incluir</a:t>
            </a:r>
            <a:r>
              <a:rPr lang="en-US" sz="2500" b="1" dirty="0">
                <a:solidFill>
                  <a:srgbClr val="000000"/>
                </a:solidFill>
                <a:latin typeface="Open Sans Bold"/>
                <a:ea typeface="Open Sans Bold"/>
                <a:cs typeface="Open Sans Bold"/>
                <a:sym typeface="Open Sans Bold"/>
              </a:rPr>
              <a:t> tanto </a:t>
            </a:r>
            <a:r>
              <a:rPr lang="en-US" sz="2500" b="1" dirty="0" err="1">
                <a:solidFill>
                  <a:srgbClr val="000000"/>
                </a:solidFill>
                <a:latin typeface="Open Sans Bold"/>
                <a:ea typeface="Open Sans Bold"/>
                <a:cs typeface="Open Sans Bold"/>
                <a:sym typeface="Open Sans Bold"/>
              </a:rPr>
              <a:t>el</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manejo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básico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como</a:t>
            </a:r>
            <a:r>
              <a:rPr lang="en-US" sz="2500" b="1" dirty="0">
                <a:solidFill>
                  <a:srgbClr val="000000"/>
                </a:solidFill>
                <a:latin typeface="Open Sans Bold"/>
                <a:ea typeface="Open Sans Bold"/>
                <a:cs typeface="Open Sans Bold"/>
                <a:sym typeface="Open Sans Bold"/>
              </a:rPr>
              <a:t> las </a:t>
            </a:r>
            <a:r>
              <a:rPr lang="en-US" sz="2500" b="1" dirty="0" err="1">
                <a:solidFill>
                  <a:srgbClr val="000000"/>
                </a:solidFill>
                <a:latin typeface="Open Sans Bold"/>
                <a:ea typeface="Open Sans Bold"/>
                <a:cs typeface="Open Sans Bold"/>
                <a:sym typeface="Open Sans Bold"/>
              </a:rPr>
              <a:t>características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más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avanzadas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como</a:t>
            </a:r>
            <a:r>
              <a:rPr lang="en-US" sz="2500" b="1" dirty="0">
                <a:solidFill>
                  <a:srgbClr val="000000"/>
                </a:solidFill>
                <a:latin typeface="Open Sans Bold"/>
                <a:ea typeface="Open Sans Bold"/>
                <a:cs typeface="Open Sans Bold"/>
                <a:sym typeface="Open Sans Bold"/>
              </a:rPr>
              <a:t> la </a:t>
            </a:r>
            <a:r>
              <a:rPr lang="en-US" sz="2500" b="1" dirty="0" err="1">
                <a:solidFill>
                  <a:srgbClr val="000000"/>
                </a:solidFill>
                <a:latin typeface="Open Sans Bold"/>
                <a:ea typeface="Open Sans Bold"/>
                <a:cs typeface="Open Sans Bold"/>
                <a:sym typeface="Open Sans Bold"/>
              </a:rPr>
              <a:t>generación</a:t>
            </a:r>
            <a:r>
              <a:rPr lang="en-US" sz="2500" b="1" dirty="0">
                <a:solidFill>
                  <a:srgbClr val="000000"/>
                </a:solidFill>
                <a:latin typeface="Open Sans Bold"/>
                <a:ea typeface="Open Sans Bold"/>
                <a:cs typeface="Open Sans Bold"/>
                <a:sym typeface="Open Sans Bold"/>
              </a:rPr>
              <a:t> de </a:t>
            </a:r>
            <a:r>
              <a:rPr lang="en-US" sz="2500" b="1" dirty="0" err="1">
                <a:solidFill>
                  <a:srgbClr val="000000"/>
                </a:solidFill>
                <a:latin typeface="Open Sans Bold"/>
                <a:ea typeface="Open Sans Bold"/>
                <a:cs typeface="Open Sans Bold"/>
                <a:sym typeface="Open Sans Bold"/>
              </a:rPr>
              <a:t>reportes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en</a:t>
            </a:r>
            <a:r>
              <a:rPr lang="en-US" sz="2500" b="1" dirty="0">
                <a:solidFill>
                  <a:srgbClr val="000000"/>
                </a:solidFill>
                <a:latin typeface="Open Sans Bold"/>
                <a:ea typeface="Open Sans Bold"/>
                <a:cs typeface="Open Sans Bold"/>
                <a:sym typeface="Open Sans Bold"/>
              </a:rPr>
              <a:t> PDF. </a:t>
            </a:r>
          </a:p>
          <a:p>
            <a:pPr marL="539754" lvl="1" indent="-269877" algn="l">
              <a:lnSpc>
                <a:spcPts val="3500"/>
              </a:lnSpc>
              <a:spcBef>
                <a:spcPct val="0"/>
              </a:spcBef>
              <a:buFont typeface="Arial"/>
              <a:buChar char="•"/>
            </a:pPr>
            <a:r>
              <a:rPr lang="en-US" sz="2500" b="1" dirty="0">
                <a:solidFill>
                  <a:srgbClr val="000000"/>
                </a:solidFill>
                <a:latin typeface="Open Sans Bold"/>
                <a:ea typeface="Open Sans Bold"/>
                <a:cs typeface="Open Sans Bold"/>
                <a:sym typeface="Open Sans Bold"/>
              </a:rPr>
              <a:t>MONITOREO Y MANTENIMIENTO REGULAR: </a:t>
            </a:r>
          </a:p>
          <a:p>
            <a:pPr algn="l">
              <a:lnSpc>
                <a:spcPts val="3500"/>
              </a:lnSpc>
              <a:spcBef>
                <a:spcPct val="0"/>
              </a:spcBef>
            </a:pPr>
            <a:r>
              <a:rPr lang="en-US" sz="2500" b="1" dirty="0">
                <a:solidFill>
                  <a:srgbClr val="000000"/>
                </a:solidFill>
                <a:latin typeface="Open Sans Bold"/>
                <a:ea typeface="Open Sans Bold"/>
                <a:cs typeface="Open Sans Bold"/>
                <a:sym typeface="Open Sans Bold"/>
              </a:rPr>
              <a:t>Se </a:t>
            </a:r>
            <a:r>
              <a:rPr lang="en-US" sz="2500" b="1" dirty="0" err="1">
                <a:solidFill>
                  <a:srgbClr val="000000"/>
                </a:solidFill>
                <a:latin typeface="Open Sans Bold"/>
                <a:ea typeface="Open Sans Bold"/>
                <a:cs typeface="Open Sans Bold"/>
                <a:sym typeface="Open Sans Bold"/>
              </a:rPr>
              <a:t>recomienda</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establecer</a:t>
            </a:r>
            <a:r>
              <a:rPr lang="en-US" sz="2500" b="1" dirty="0">
                <a:solidFill>
                  <a:srgbClr val="000000"/>
                </a:solidFill>
                <a:latin typeface="Open Sans Bold"/>
                <a:ea typeface="Open Sans Bold"/>
                <a:cs typeface="Open Sans Bold"/>
                <a:sym typeface="Open Sans Bold"/>
              </a:rPr>
              <a:t> un plan de </a:t>
            </a:r>
            <a:r>
              <a:rPr lang="en-US" sz="2500" b="1" dirty="0" err="1">
                <a:solidFill>
                  <a:srgbClr val="000000"/>
                </a:solidFill>
                <a:latin typeface="Open Sans Bold"/>
                <a:ea typeface="Open Sans Bold"/>
                <a:cs typeface="Open Sans Bold"/>
                <a:sym typeface="Open Sans Bold"/>
              </a:rPr>
              <a:t>mantenimiento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preventivo</a:t>
            </a:r>
            <a:r>
              <a:rPr lang="en-US" sz="2500" b="1" dirty="0">
                <a:solidFill>
                  <a:srgbClr val="000000"/>
                </a:solidFill>
                <a:latin typeface="Open Sans Bold"/>
                <a:ea typeface="Open Sans Bold"/>
                <a:cs typeface="Open Sans Bold"/>
                <a:sym typeface="Open Sans Bold"/>
              </a:rPr>
              <a:t> para </a:t>
            </a:r>
            <a:r>
              <a:rPr lang="en-US" sz="2500" b="1" dirty="0" err="1">
                <a:solidFill>
                  <a:srgbClr val="000000"/>
                </a:solidFill>
                <a:latin typeface="Open Sans Bold"/>
                <a:ea typeface="Open Sans Bold"/>
                <a:cs typeface="Open Sans Bold"/>
                <a:sym typeface="Open Sans Bold"/>
              </a:rPr>
              <a:t>el</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sistema</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Esto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incluye</a:t>
            </a:r>
            <a:r>
              <a:rPr lang="en-US" sz="2500" b="1" dirty="0">
                <a:solidFill>
                  <a:srgbClr val="000000"/>
                </a:solidFill>
                <a:latin typeface="Open Sans Bold"/>
                <a:ea typeface="Open Sans Bold"/>
                <a:cs typeface="Open Sans Bold"/>
                <a:sym typeface="Open Sans Bold"/>
              </a:rPr>
              <a:t> la </a:t>
            </a:r>
            <a:r>
              <a:rPr lang="en-US" sz="2500" b="1" dirty="0" err="1">
                <a:solidFill>
                  <a:srgbClr val="000000"/>
                </a:solidFill>
                <a:latin typeface="Open Sans Bold"/>
                <a:ea typeface="Open Sans Bold"/>
                <a:cs typeface="Open Sans Bold"/>
                <a:sym typeface="Open Sans Bold"/>
              </a:rPr>
              <a:t>revisión</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periódica</a:t>
            </a:r>
            <a:r>
              <a:rPr lang="en-US" sz="2500" b="1" dirty="0">
                <a:solidFill>
                  <a:srgbClr val="000000"/>
                </a:solidFill>
                <a:latin typeface="Open Sans Bold"/>
                <a:ea typeface="Open Sans Bold"/>
                <a:cs typeface="Open Sans Bold"/>
                <a:sym typeface="Open Sans Bold"/>
              </a:rPr>
              <a:t> de la base de </a:t>
            </a:r>
            <a:r>
              <a:rPr lang="en-US" sz="2500" b="1" dirty="0" err="1">
                <a:solidFill>
                  <a:srgbClr val="000000"/>
                </a:solidFill>
                <a:latin typeface="Open Sans Bold"/>
                <a:ea typeface="Open Sans Bold"/>
                <a:cs typeface="Open Sans Bold"/>
                <a:sym typeface="Open Sans Bold"/>
              </a:rPr>
              <a:t>datos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en</a:t>
            </a:r>
            <a:r>
              <a:rPr lang="en-US" sz="2500" b="1" dirty="0">
                <a:solidFill>
                  <a:srgbClr val="000000"/>
                </a:solidFill>
                <a:latin typeface="Open Sans Bold"/>
                <a:ea typeface="Open Sans Bold"/>
                <a:cs typeface="Open Sans Bold"/>
                <a:sym typeface="Open Sans Bold"/>
              </a:rPr>
              <a:t> SQL Server, la </a:t>
            </a:r>
            <a:r>
              <a:rPr lang="en-US" sz="2500" b="1" dirty="0" err="1">
                <a:solidFill>
                  <a:srgbClr val="000000"/>
                </a:solidFill>
                <a:latin typeface="Open Sans Bold"/>
                <a:ea typeface="Open Sans Bold"/>
                <a:cs typeface="Open Sans Bold"/>
                <a:sym typeface="Open Sans Bold"/>
              </a:rPr>
              <a:t>actualización</a:t>
            </a:r>
            <a:r>
              <a:rPr lang="en-US" sz="2500" b="1" dirty="0">
                <a:solidFill>
                  <a:srgbClr val="000000"/>
                </a:solidFill>
                <a:latin typeface="Open Sans Bold"/>
                <a:ea typeface="Open Sans Bold"/>
                <a:cs typeface="Open Sans Bold"/>
                <a:sym typeface="Open Sans Bold"/>
              </a:rPr>
              <a:t> de </a:t>
            </a:r>
            <a:r>
              <a:rPr lang="en-US" sz="2500" b="1" dirty="0" err="1">
                <a:solidFill>
                  <a:srgbClr val="000000"/>
                </a:solidFill>
                <a:latin typeface="Open Sans Bold"/>
                <a:ea typeface="Open Sans Bold"/>
                <a:cs typeface="Open Sans Bold"/>
                <a:sym typeface="Open Sans Bold"/>
              </a:rPr>
              <a:t>librerías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como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iText</a:t>
            </a:r>
            <a:r>
              <a:rPr lang="en-US" sz="2500" b="1" dirty="0">
                <a:solidFill>
                  <a:srgbClr val="000000"/>
                </a:solidFill>
                <a:latin typeface="Open Sans Bold"/>
                <a:ea typeface="Open Sans Bold"/>
                <a:cs typeface="Open Sans Bold"/>
                <a:sym typeface="Open Sans Bold"/>
              </a:rPr>
              <a:t>) y la </a:t>
            </a:r>
            <a:r>
              <a:rPr lang="en-US" sz="2500" b="1" dirty="0" err="1">
                <a:solidFill>
                  <a:srgbClr val="000000"/>
                </a:solidFill>
                <a:latin typeface="Open Sans Bold"/>
                <a:ea typeface="Open Sans Bold"/>
                <a:cs typeface="Open Sans Bold"/>
                <a:sym typeface="Open Sans Bold"/>
              </a:rPr>
              <a:t>optimización</a:t>
            </a:r>
            <a:r>
              <a:rPr lang="en-US" sz="2500" b="1" dirty="0">
                <a:solidFill>
                  <a:srgbClr val="000000"/>
                </a:solidFill>
                <a:latin typeface="Open Sans Bold"/>
                <a:ea typeface="Open Sans Bold"/>
                <a:cs typeface="Open Sans Bold"/>
                <a:sym typeface="Open Sans Bold"/>
              </a:rPr>
              <a:t> del </a:t>
            </a:r>
            <a:r>
              <a:rPr lang="en-US" sz="2500" b="1" dirty="0" err="1">
                <a:solidFill>
                  <a:srgbClr val="000000"/>
                </a:solidFill>
                <a:latin typeface="Open Sans Bold"/>
                <a:ea typeface="Open Sans Bold"/>
                <a:cs typeface="Open Sans Bold"/>
                <a:sym typeface="Open Sans Bold"/>
              </a:rPr>
              <a:t>código</a:t>
            </a:r>
            <a:r>
              <a:rPr lang="en-US" sz="2500" b="1" dirty="0">
                <a:solidFill>
                  <a:srgbClr val="000000"/>
                </a:solidFill>
                <a:latin typeface="Open Sans Bold"/>
                <a:ea typeface="Open Sans Bold"/>
                <a:cs typeface="Open Sans Bold"/>
                <a:sym typeface="Open Sans Bold"/>
              </a:rPr>
              <a:t> para </a:t>
            </a:r>
            <a:r>
              <a:rPr lang="en-US" sz="2500" b="1" dirty="0" err="1">
                <a:solidFill>
                  <a:srgbClr val="000000"/>
                </a:solidFill>
                <a:latin typeface="Open Sans Bold"/>
                <a:ea typeface="Open Sans Bold"/>
                <a:cs typeface="Open Sans Bold"/>
                <a:sym typeface="Open Sans Bold"/>
              </a:rPr>
              <a:t>evitar</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cuellos</a:t>
            </a:r>
            <a:r>
              <a:rPr lang="en-US" sz="2500" b="1" dirty="0">
                <a:solidFill>
                  <a:srgbClr val="000000"/>
                </a:solidFill>
                <a:latin typeface="Open Sans Bold"/>
                <a:ea typeface="Open Sans Bold"/>
                <a:cs typeface="Open Sans Bold"/>
                <a:sym typeface="Open Sans Bold"/>
              </a:rPr>
              <a:t> de </a:t>
            </a:r>
            <a:r>
              <a:rPr lang="en-US" sz="2500" b="1" dirty="0" err="1">
                <a:solidFill>
                  <a:srgbClr val="000000"/>
                </a:solidFill>
                <a:latin typeface="Open Sans Bold"/>
                <a:ea typeface="Open Sans Bold"/>
                <a:cs typeface="Open Sans Bold"/>
                <a:sym typeface="Open Sans Bold"/>
              </a:rPr>
              <a:t>botella</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También</a:t>
            </a:r>
            <a:r>
              <a:rPr lang="en-US" sz="2500" b="1" dirty="0">
                <a:solidFill>
                  <a:srgbClr val="000000"/>
                </a:solidFill>
                <a:latin typeface="Open Sans Bold"/>
                <a:ea typeface="Open Sans Bold"/>
                <a:cs typeface="Open Sans Bold"/>
                <a:sym typeface="Open Sans Bold"/>
              </a:rPr>
              <a:t> es </a:t>
            </a:r>
            <a:r>
              <a:rPr lang="en-US" sz="2500" b="1" dirty="0" err="1">
                <a:solidFill>
                  <a:srgbClr val="000000"/>
                </a:solidFill>
                <a:latin typeface="Open Sans Bold"/>
                <a:ea typeface="Open Sans Bold"/>
                <a:cs typeface="Open Sans Bold"/>
                <a:sym typeface="Open Sans Bold"/>
              </a:rPr>
              <a:t>importante</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realizar</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copias</a:t>
            </a:r>
            <a:r>
              <a:rPr lang="en-US" sz="2500" b="1" dirty="0">
                <a:solidFill>
                  <a:srgbClr val="000000"/>
                </a:solidFill>
                <a:latin typeface="Open Sans Bold"/>
                <a:ea typeface="Open Sans Bold"/>
                <a:cs typeface="Open Sans Bold"/>
                <a:sym typeface="Open Sans Bold"/>
              </a:rPr>
              <a:t> de </a:t>
            </a:r>
            <a:r>
              <a:rPr lang="en-US" sz="2500" b="1" dirty="0" err="1">
                <a:solidFill>
                  <a:srgbClr val="000000"/>
                </a:solidFill>
                <a:latin typeface="Open Sans Bold"/>
                <a:ea typeface="Open Sans Bold"/>
                <a:cs typeface="Open Sans Bold"/>
                <a:sym typeface="Open Sans Bold"/>
              </a:rPr>
              <a:t>seguridad</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frecuentes</a:t>
            </a:r>
            <a:r>
              <a:rPr lang="en-US" sz="2500" b="1" dirty="0">
                <a:solidFill>
                  <a:srgbClr val="000000"/>
                </a:solidFill>
                <a:latin typeface="Open Sans Bold"/>
                <a:ea typeface="Open Sans Bold"/>
                <a:cs typeface="Open Sans Bold"/>
                <a:sym typeface="Open Sans Bold"/>
              </a:rPr>
              <a:t> de los </a:t>
            </a:r>
            <a:r>
              <a:rPr lang="en-US" sz="2500" b="1" dirty="0" err="1">
                <a:solidFill>
                  <a:srgbClr val="000000"/>
                </a:solidFill>
                <a:latin typeface="Open Sans Bold"/>
                <a:ea typeface="Open Sans Bold"/>
                <a:cs typeface="Open Sans Bold"/>
                <a:sym typeface="Open Sans Bold"/>
              </a:rPr>
              <a:t>datos</a:t>
            </a:r>
            <a:r>
              <a:rPr lang="en-US" sz="2500" b="1" dirty="0">
                <a:solidFill>
                  <a:srgbClr val="000000"/>
                </a:solidFill>
                <a:latin typeface="Open Sans Bold"/>
                <a:ea typeface="Open Sans Bold"/>
                <a:cs typeface="Open Sans Bold"/>
                <a:sym typeface="Open Sans Bold"/>
              </a:rPr>
              <a:t> para </a:t>
            </a:r>
            <a:r>
              <a:rPr lang="en-US" sz="2500" b="1" dirty="0" err="1">
                <a:solidFill>
                  <a:srgbClr val="000000"/>
                </a:solidFill>
                <a:latin typeface="Open Sans Bold"/>
                <a:ea typeface="Open Sans Bold"/>
                <a:cs typeface="Open Sans Bold"/>
                <a:sym typeface="Open Sans Bold"/>
              </a:rPr>
              <a:t>prevenir</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pérdidas</a:t>
            </a:r>
            <a:r>
              <a:rPr lang="en-US" sz="2500" b="1" dirty="0">
                <a:solidFill>
                  <a:srgbClr val="000000"/>
                </a:solidFill>
                <a:latin typeface="Open Sans Bold"/>
                <a:ea typeface="Open Sans Bold"/>
                <a:cs typeface="Open Sans Bold"/>
                <a:sym typeface="Open Sans Bold"/>
              </a:rPr>
              <a:t>. </a:t>
            </a:r>
          </a:p>
          <a:p>
            <a:pPr marL="539754" lvl="1" indent="-269877" algn="l">
              <a:lnSpc>
                <a:spcPts val="3500"/>
              </a:lnSpc>
              <a:spcBef>
                <a:spcPct val="0"/>
              </a:spcBef>
              <a:buFont typeface="Arial"/>
              <a:buChar char="•"/>
            </a:pPr>
            <a:r>
              <a:rPr lang="en-US" sz="2500" b="1" dirty="0">
                <a:solidFill>
                  <a:srgbClr val="000000"/>
                </a:solidFill>
                <a:latin typeface="Open Sans Bold"/>
                <a:ea typeface="Open Sans Bold"/>
                <a:cs typeface="Open Sans Bold"/>
                <a:sym typeface="Open Sans Bold"/>
              </a:rPr>
              <a:t>IMPLEMENTACIÓN DE NUEVAS FUNCIONALIDADES: </a:t>
            </a:r>
          </a:p>
          <a:p>
            <a:pPr algn="l">
              <a:lnSpc>
                <a:spcPts val="3500"/>
              </a:lnSpc>
              <a:spcBef>
                <a:spcPct val="0"/>
              </a:spcBef>
            </a:pPr>
            <a:r>
              <a:rPr lang="en-US" sz="2500" b="1" dirty="0">
                <a:solidFill>
                  <a:srgbClr val="000000"/>
                </a:solidFill>
                <a:latin typeface="Open Sans Bold"/>
                <a:ea typeface="Open Sans Bold"/>
                <a:cs typeface="Open Sans Bold"/>
                <a:sym typeface="Open Sans Bold"/>
              </a:rPr>
              <a:t>A </a:t>
            </a:r>
            <a:r>
              <a:rPr lang="en-US" sz="2500" b="1" dirty="0" err="1">
                <a:solidFill>
                  <a:srgbClr val="000000"/>
                </a:solidFill>
                <a:latin typeface="Open Sans Bold"/>
                <a:ea typeface="Open Sans Bold"/>
                <a:cs typeface="Open Sans Bold"/>
                <a:sym typeface="Open Sans Bold"/>
              </a:rPr>
              <a:t>medida</a:t>
            </a:r>
            <a:r>
              <a:rPr lang="en-US" sz="2500" b="1" dirty="0">
                <a:solidFill>
                  <a:srgbClr val="000000"/>
                </a:solidFill>
                <a:latin typeface="Open Sans Bold"/>
                <a:ea typeface="Open Sans Bold"/>
                <a:cs typeface="Open Sans Bold"/>
                <a:sym typeface="Open Sans Bold"/>
              </a:rPr>
              <a:t> que la </a:t>
            </a:r>
            <a:r>
              <a:rPr lang="en-US" sz="2500" b="1" dirty="0" err="1">
                <a:solidFill>
                  <a:srgbClr val="000000"/>
                </a:solidFill>
                <a:latin typeface="Open Sans Bold"/>
                <a:ea typeface="Open Sans Bold"/>
                <a:cs typeface="Open Sans Bold"/>
                <a:sym typeface="Open Sans Bold"/>
              </a:rPr>
              <a:t>hamburguesería</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crezca</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podría</a:t>
            </a:r>
            <a:r>
              <a:rPr lang="en-US" sz="2500" b="1" dirty="0">
                <a:solidFill>
                  <a:srgbClr val="000000"/>
                </a:solidFill>
                <a:latin typeface="Open Sans Bold"/>
                <a:ea typeface="Open Sans Bold"/>
                <a:cs typeface="Open Sans Bold"/>
                <a:sym typeface="Open Sans Bold"/>
              </a:rPr>
              <a:t> ser </a:t>
            </a:r>
            <a:r>
              <a:rPr lang="en-US" sz="2500" b="1" dirty="0" err="1">
                <a:solidFill>
                  <a:srgbClr val="000000"/>
                </a:solidFill>
                <a:latin typeface="Open Sans Bold"/>
                <a:ea typeface="Open Sans Bold"/>
                <a:cs typeface="Open Sans Bold"/>
                <a:sym typeface="Open Sans Bold"/>
              </a:rPr>
              <a:t>beneficioso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agregar</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nuevas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características</a:t>
            </a:r>
            <a:r>
              <a:rPr lang="en-US" sz="2500" b="1" dirty="0">
                <a:solidFill>
                  <a:srgbClr val="000000"/>
                </a:solidFill>
                <a:latin typeface="Open Sans Bold"/>
                <a:ea typeface="Open Sans Bold"/>
                <a:cs typeface="Open Sans Bold"/>
                <a:sym typeface="Open Sans Bold"/>
              </a:rPr>
              <a:t> al </a:t>
            </a:r>
            <a:r>
              <a:rPr lang="en-US" sz="2500" b="1" dirty="0" err="1">
                <a:solidFill>
                  <a:srgbClr val="000000"/>
                </a:solidFill>
                <a:latin typeface="Open Sans Bold"/>
                <a:ea typeface="Open Sans Bold"/>
                <a:cs typeface="Open Sans Bold"/>
                <a:sym typeface="Open Sans Bold"/>
              </a:rPr>
              <a:t>sistema</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como</a:t>
            </a:r>
            <a:r>
              <a:rPr lang="en-US" sz="2500" b="1" dirty="0">
                <a:solidFill>
                  <a:srgbClr val="000000"/>
                </a:solidFill>
                <a:latin typeface="Open Sans Bold"/>
                <a:ea typeface="Open Sans Bold"/>
                <a:cs typeface="Open Sans Bold"/>
                <a:sym typeface="Open Sans Bold"/>
              </a:rPr>
              <a:t> la </a:t>
            </a:r>
            <a:r>
              <a:rPr lang="en-US" sz="2500" b="1" dirty="0" err="1">
                <a:solidFill>
                  <a:srgbClr val="000000"/>
                </a:solidFill>
                <a:latin typeface="Open Sans Bold"/>
                <a:ea typeface="Open Sans Bold"/>
                <a:cs typeface="Open Sans Bold"/>
                <a:sym typeface="Open Sans Bold"/>
              </a:rPr>
              <a:t>gestión</a:t>
            </a:r>
            <a:r>
              <a:rPr lang="en-US" sz="2500" b="1" dirty="0">
                <a:solidFill>
                  <a:srgbClr val="000000"/>
                </a:solidFill>
                <a:latin typeface="Open Sans Bold"/>
                <a:ea typeface="Open Sans Bold"/>
                <a:cs typeface="Open Sans Bold"/>
                <a:sym typeface="Open Sans Bold"/>
              </a:rPr>
              <a:t> de </a:t>
            </a:r>
            <a:r>
              <a:rPr lang="en-US" sz="2500" b="1" dirty="0" err="1">
                <a:solidFill>
                  <a:srgbClr val="000000"/>
                </a:solidFill>
                <a:latin typeface="Open Sans Bold"/>
                <a:ea typeface="Open Sans Bold"/>
                <a:cs typeface="Open Sans Bold"/>
                <a:sym typeface="Open Sans Bold"/>
              </a:rPr>
              <a:t>inventario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en</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tiempo</a:t>
            </a:r>
            <a:r>
              <a:rPr lang="en-US" sz="2500" b="1" dirty="0">
                <a:solidFill>
                  <a:srgbClr val="000000"/>
                </a:solidFill>
                <a:latin typeface="Open Sans Bold"/>
                <a:ea typeface="Open Sans Bold"/>
                <a:cs typeface="Open Sans Bold"/>
                <a:sym typeface="Open Sans Bold"/>
              </a:rPr>
              <a:t> real o un </a:t>
            </a:r>
            <a:r>
              <a:rPr lang="en-US" sz="2500" b="1" dirty="0" err="1">
                <a:solidFill>
                  <a:srgbClr val="000000"/>
                </a:solidFill>
                <a:latin typeface="Open Sans Bold"/>
                <a:ea typeface="Open Sans Bold"/>
                <a:cs typeface="Open Sans Bold"/>
                <a:sym typeface="Open Sans Bold"/>
              </a:rPr>
              <a:t>módulo</a:t>
            </a:r>
            <a:r>
              <a:rPr lang="en-US" sz="2500" b="1" dirty="0">
                <a:solidFill>
                  <a:srgbClr val="000000"/>
                </a:solidFill>
                <a:latin typeface="Open Sans Bold"/>
                <a:ea typeface="Open Sans Bold"/>
                <a:cs typeface="Open Sans Bold"/>
                <a:sym typeface="Open Sans Bold"/>
              </a:rPr>
              <a:t> de </a:t>
            </a:r>
            <a:r>
              <a:rPr lang="en-US" sz="2500" b="1" dirty="0" err="1">
                <a:solidFill>
                  <a:srgbClr val="000000"/>
                </a:solidFill>
                <a:latin typeface="Open Sans Bold"/>
                <a:ea typeface="Open Sans Bold"/>
                <a:cs typeface="Open Sans Bold"/>
                <a:sym typeface="Open Sans Bold"/>
              </a:rPr>
              <a:t>análisis</a:t>
            </a:r>
            <a:r>
              <a:rPr lang="en-US" sz="2500" b="1" dirty="0">
                <a:solidFill>
                  <a:srgbClr val="000000"/>
                </a:solidFill>
                <a:latin typeface="Open Sans Bold"/>
                <a:ea typeface="Open Sans Bold"/>
                <a:cs typeface="Open Sans Bold"/>
                <a:sym typeface="Open Sans Bold"/>
              </a:rPr>
              <a:t> de </a:t>
            </a:r>
            <a:r>
              <a:rPr lang="en-US" sz="2500" b="1" dirty="0" err="1">
                <a:solidFill>
                  <a:srgbClr val="000000"/>
                </a:solidFill>
                <a:latin typeface="Open Sans Bold"/>
                <a:ea typeface="Open Sans Bold"/>
                <a:cs typeface="Open Sans Bold"/>
                <a:sym typeface="Open Sans Bold"/>
              </a:rPr>
              <a:t>ventas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Esto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permitirá</a:t>
            </a:r>
            <a:r>
              <a:rPr lang="en-US" sz="2500" b="1" dirty="0">
                <a:solidFill>
                  <a:srgbClr val="000000"/>
                </a:solidFill>
                <a:latin typeface="Open Sans Bold"/>
                <a:ea typeface="Open Sans Bold"/>
                <a:cs typeface="Open Sans Bold"/>
                <a:sym typeface="Open Sans Bold"/>
              </a:rPr>
              <a:t> una mayor </a:t>
            </a:r>
            <a:r>
              <a:rPr lang="en-US" sz="2500" b="1" dirty="0" err="1">
                <a:solidFill>
                  <a:srgbClr val="000000"/>
                </a:solidFill>
                <a:latin typeface="Open Sans Bold"/>
                <a:ea typeface="Open Sans Bold"/>
                <a:cs typeface="Open Sans Bold"/>
                <a:sym typeface="Open Sans Bold"/>
              </a:rPr>
              <a:t>automatización</a:t>
            </a:r>
            <a:r>
              <a:rPr lang="en-US" sz="2500" b="1" dirty="0">
                <a:solidFill>
                  <a:srgbClr val="000000"/>
                </a:solidFill>
                <a:latin typeface="Open Sans Bold"/>
                <a:ea typeface="Open Sans Bold"/>
                <a:cs typeface="Open Sans Bold"/>
                <a:sym typeface="Open Sans Bold"/>
              </a:rPr>
              <a:t> y control </a:t>
            </a:r>
            <a:r>
              <a:rPr lang="en-US" sz="2500" b="1" dirty="0" err="1">
                <a:solidFill>
                  <a:srgbClr val="000000"/>
                </a:solidFill>
                <a:latin typeface="Open Sans Bold"/>
                <a:ea typeface="Open Sans Bold"/>
                <a:cs typeface="Open Sans Bold"/>
                <a:sym typeface="Open Sans Bold"/>
              </a:rPr>
              <a:t>sobre</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otras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áreas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críticas</a:t>
            </a:r>
            <a:r>
              <a:rPr lang="en-US" sz="2500" b="1" dirty="0">
                <a:solidFill>
                  <a:srgbClr val="000000"/>
                </a:solidFill>
                <a:latin typeface="Open Sans Bold"/>
                <a:ea typeface="Open Sans Bold"/>
                <a:cs typeface="Open Sans Bold"/>
                <a:sym typeface="Open Sans Bold"/>
              </a:rPr>
              <a:t> del </a:t>
            </a:r>
            <a:r>
              <a:rPr lang="en-US" sz="2500" b="1" dirty="0" err="1">
                <a:solidFill>
                  <a:srgbClr val="000000"/>
                </a:solidFill>
                <a:latin typeface="Open Sans Bold"/>
                <a:ea typeface="Open Sans Bold"/>
                <a:cs typeface="Open Sans Bold"/>
                <a:sym typeface="Open Sans Bold"/>
              </a:rPr>
              <a:t>negocio</a:t>
            </a:r>
            <a:r>
              <a:rPr lang="en-US" sz="2500" b="1" dirty="0">
                <a:solidFill>
                  <a:srgbClr val="000000"/>
                </a:solidFill>
                <a:latin typeface="Open Sans Bold"/>
                <a:ea typeface="Open Sans Bold"/>
                <a:cs typeface="Open Sans Bold"/>
                <a:sym typeface="Open Sans Bold"/>
              </a:rPr>
              <a:t>. </a:t>
            </a:r>
          </a:p>
          <a:p>
            <a:pPr marL="539754" lvl="1" indent="-269877" algn="l">
              <a:lnSpc>
                <a:spcPts val="3500"/>
              </a:lnSpc>
              <a:spcBef>
                <a:spcPct val="0"/>
              </a:spcBef>
              <a:buFont typeface="Arial"/>
              <a:buChar char="•"/>
            </a:pPr>
            <a:r>
              <a:rPr lang="en-US" sz="2500" b="1" dirty="0">
                <a:solidFill>
                  <a:srgbClr val="000000"/>
                </a:solidFill>
                <a:latin typeface="Open Sans Bold"/>
                <a:ea typeface="Open Sans Bold"/>
                <a:cs typeface="Open Sans Bold"/>
                <a:sym typeface="Open Sans Bold"/>
              </a:rPr>
              <a:t>OPTIMIZACIÓN DE LA INTERFAZ GRÁFICA: </a:t>
            </a:r>
          </a:p>
          <a:p>
            <a:pPr algn="l">
              <a:lnSpc>
                <a:spcPts val="3500"/>
              </a:lnSpc>
              <a:spcBef>
                <a:spcPct val="0"/>
              </a:spcBef>
            </a:pPr>
            <a:r>
              <a:rPr lang="en-US" sz="2500" b="1" dirty="0" err="1">
                <a:solidFill>
                  <a:srgbClr val="000000"/>
                </a:solidFill>
                <a:latin typeface="Open Sans Bold"/>
                <a:ea typeface="Open Sans Bold"/>
                <a:cs typeface="Open Sans Bold"/>
                <a:sym typeface="Open Sans Bold"/>
              </a:rPr>
              <a:t>Considerar</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futuras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actualizaciones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en</a:t>
            </a:r>
            <a:r>
              <a:rPr lang="en-US" sz="2500" b="1" dirty="0">
                <a:solidFill>
                  <a:srgbClr val="000000"/>
                </a:solidFill>
                <a:latin typeface="Open Sans Bold"/>
                <a:ea typeface="Open Sans Bold"/>
                <a:cs typeface="Open Sans Bold"/>
                <a:sym typeface="Open Sans Bold"/>
              </a:rPr>
              <a:t> la </a:t>
            </a:r>
            <a:r>
              <a:rPr lang="en-US" sz="2500" b="1" dirty="0" err="1">
                <a:solidFill>
                  <a:srgbClr val="000000"/>
                </a:solidFill>
                <a:latin typeface="Open Sans Bold"/>
                <a:ea typeface="Open Sans Bold"/>
                <a:cs typeface="Open Sans Bold"/>
                <a:sym typeface="Open Sans Bold"/>
              </a:rPr>
              <a:t>interfaz</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gráfica</a:t>
            </a:r>
            <a:r>
              <a:rPr lang="en-US" sz="2500" b="1" dirty="0">
                <a:solidFill>
                  <a:srgbClr val="000000"/>
                </a:solidFill>
                <a:latin typeface="Open Sans Bold"/>
                <a:ea typeface="Open Sans Bold"/>
                <a:cs typeface="Open Sans Bold"/>
                <a:sym typeface="Open Sans Bold"/>
              </a:rPr>
              <a:t> para </a:t>
            </a:r>
            <a:r>
              <a:rPr lang="en-US" sz="2500" b="1" dirty="0" err="1">
                <a:solidFill>
                  <a:srgbClr val="000000"/>
                </a:solidFill>
                <a:latin typeface="Open Sans Bold"/>
                <a:ea typeface="Open Sans Bold"/>
                <a:cs typeface="Open Sans Bold"/>
                <a:sym typeface="Open Sans Bold"/>
              </a:rPr>
              <a:t>hacerla</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más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amigable</a:t>
            </a:r>
            <a:r>
              <a:rPr lang="en-US" sz="2500" b="1" dirty="0">
                <a:solidFill>
                  <a:srgbClr val="000000"/>
                </a:solidFill>
                <a:latin typeface="Open Sans Bold"/>
                <a:ea typeface="Open Sans Bold"/>
                <a:cs typeface="Open Sans Bold"/>
                <a:sym typeface="Open Sans Bold"/>
              </a:rPr>
              <a:t> y adaptable a </a:t>
            </a:r>
            <a:r>
              <a:rPr lang="en-US" sz="2500" b="1" dirty="0" err="1">
                <a:solidFill>
                  <a:srgbClr val="000000"/>
                </a:solidFill>
                <a:latin typeface="Open Sans Bold"/>
                <a:ea typeface="Open Sans Bold"/>
                <a:cs typeface="Open Sans Bold"/>
                <a:sym typeface="Open Sans Bold"/>
              </a:rPr>
              <a:t>diferentes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dispositivos</a:t>
            </a:r>
            <a:r>
              <a:rPr lang="en-US" sz="2500" b="1" dirty="0">
                <a:solidFill>
                  <a:srgbClr val="000000"/>
                </a:solidFill>
                <a:latin typeface="Open Sans Bold"/>
                <a:ea typeface="Open Sans Bold"/>
                <a:cs typeface="Open Sans Bold"/>
                <a:sym typeface="Open Sans Bold"/>
              </a:rPr>
              <a:t>. La </a:t>
            </a:r>
            <a:r>
              <a:rPr lang="en-US" sz="2500" b="1" dirty="0" err="1">
                <a:solidFill>
                  <a:srgbClr val="000000"/>
                </a:solidFill>
                <a:latin typeface="Open Sans Bold"/>
                <a:ea typeface="Open Sans Bold"/>
                <a:cs typeface="Open Sans Bold"/>
                <a:sym typeface="Open Sans Bold"/>
              </a:rPr>
              <a:t>implementación</a:t>
            </a:r>
            <a:r>
              <a:rPr lang="en-US" sz="2500" b="1" dirty="0">
                <a:solidFill>
                  <a:srgbClr val="000000"/>
                </a:solidFill>
                <a:latin typeface="Open Sans Bold"/>
                <a:ea typeface="Open Sans Bold"/>
                <a:cs typeface="Open Sans Bold"/>
                <a:sym typeface="Open Sans Bold"/>
              </a:rPr>
              <a:t> de un </a:t>
            </a:r>
            <a:r>
              <a:rPr lang="en-US" sz="2500" b="1" dirty="0" err="1">
                <a:solidFill>
                  <a:srgbClr val="000000"/>
                </a:solidFill>
                <a:latin typeface="Open Sans Bold"/>
                <a:ea typeface="Open Sans Bold"/>
                <a:cs typeface="Open Sans Bold"/>
                <a:sym typeface="Open Sans Bold"/>
              </a:rPr>
              <a:t>diseño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responsivo</a:t>
            </a:r>
            <a:r>
              <a:rPr lang="en-US" sz="2500" b="1" dirty="0">
                <a:solidFill>
                  <a:srgbClr val="000000"/>
                </a:solidFill>
                <a:latin typeface="Open Sans Bold"/>
                <a:ea typeface="Open Sans Bold"/>
                <a:cs typeface="Open Sans Bold"/>
                <a:sym typeface="Open Sans Bold"/>
              </a:rPr>
              <a:t> o la </a:t>
            </a:r>
            <a:r>
              <a:rPr lang="en-US" sz="2500" b="1" dirty="0" err="1">
                <a:solidFill>
                  <a:srgbClr val="000000"/>
                </a:solidFill>
                <a:latin typeface="Open Sans Bold"/>
                <a:ea typeface="Open Sans Bold"/>
                <a:cs typeface="Open Sans Bold"/>
                <a:sym typeface="Open Sans Bold"/>
              </a:rPr>
              <a:t>migración</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hacia</a:t>
            </a:r>
            <a:r>
              <a:rPr lang="en-US" sz="2500" b="1" dirty="0">
                <a:solidFill>
                  <a:srgbClr val="000000"/>
                </a:solidFill>
                <a:latin typeface="Open Sans Bold"/>
                <a:ea typeface="Open Sans Bold"/>
                <a:cs typeface="Open Sans Bold"/>
                <a:sym typeface="Open Sans Bold"/>
              </a:rPr>
              <a:t> una </a:t>
            </a:r>
            <a:r>
              <a:rPr lang="en-US" sz="2500" b="1" dirty="0" err="1">
                <a:solidFill>
                  <a:srgbClr val="000000"/>
                </a:solidFill>
                <a:latin typeface="Open Sans Bold"/>
                <a:ea typeface="Open Sans Bold"/>
                <a:cs typeface="Open Sans Bold"/>
                <a:sym typeface="Open Sans Bold"/>
              </a:rPr>
              <a:t>solución</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multiplataforma</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podría</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facilitar</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el</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acceso</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desde</a:t>
            </a:r>
            <a:r>
              <a:rPr lang="en-US" sz="2500" b="1" dirty="0">
                <a:solidFill>
                  <a:srgbClr val="000000"/>
                </a:solidFill>
                <a:latin typeface="Open Sans Bold"/>
                <a:ea typeface="Open Sans Bold"/>
                <a:cs typeface="Open Sans Bold"/>
                <a:sym typeface="Open Sans Bold"/>
              </a:rPr>
              <a:t> tablets o </a:t>
            </a:r>
            <a:r>
              <a:rPr lang="en-US" sz="2500" b="1" dirty="0" err="1">
                <a:solidFill>
                  <a:srgbClr val="000000"/>
                </a:solidFill>
                <a:latin typeface="Open Sans Bold"/>
                <a:ea typeface="Open Sans Bold"/>
                <a:cs typeface="Open Sans Bold"/>
                <a:sym typeface="Open Sans Bold"/>
              </a:rPr>
              <a:t>dispositivos</a:t>
            </a:r>
            <a:r>
              <a:rPr lang="en-US" sz="2500" b="1" dirty="0">
                <a:solidFill>
                  <a:srgbClr val="000000"/>
                </a:solidFill>
                <a:latin typeface="Open Sans Bold"/>
                <a:ea typeface="Open Sans Bold"/>
                <a:cs typeface="Open Sans Bold"/>
                <a:sym typeface="Open Sans Bold"/>
              </a:rPr>
              <a:t> </a:t>
            </a:r>
            <a:r>
              <a:rPr lang="en-US" sz="2500" b="1" dirty="0" err="1">
                <a:solidFill>
                  <a:srgbClr val="000000"/>
                </a:solidFill>
                <a:latin typeface="Open Sans Bold"/>
                <a:ea typeface="Open Sans Bold"/>
                <a:cs typeface="Open Sans Bold"/>
                <a:sym typeface="Open Sans Bold"/>
              </a:rPr>
              <a:t>móviles</a:t>
            </a:r>
            <a:r>
              <a:rPr lang="en-US" sz="2500" b="1" dirty="0">
                <a:solidFill>
                  <a:srgbClr val="000000"/>
                </a:solidFill>
                <a:latin typeface="Open Sans Bold"/>
                <a:ea typeface="Open Sans Bold"/>
                <a:cs typeface="Open Sans Bold"/>
                <a:sym typeface="Open Sans Bold"/>
              </a:rPr>
              <a:t>. </a:t>
            </a:r>
          </a:p>
        </p:txBody>
      </p:sp>
      <p:grpSp>
        <p:nvGrpSpPr>
          <p:cNvPr id="3" name="Group 3"/>
          <p:cNvGrpSpPr/>
          <p:nvPr/>
        </p:nvGrpSpPr>
        <p:grpSpPr>
          <a:xfrm>
            <a:off x="14935200" y="3740249"/>
            <a:ext cx="3352800" cy="6546751"/>
            <a:chOff x="0" y="0"/>
            <a:chExt cx="9604774" cy="9417822"/>
          </a:xfrm>
        </p:grpSpPr>
        <p:sp>
          <p:nvSpPr>
            <p:cNvPr id="4" name="Freeform 4"/>
            <p:cNvSpPr/>
            <p:nvPr/>
          </p:nvSpPr>
          <p:spPr>
            <a:xfrm>
              <a:off x="0" y="4703545"/>
              <a:ext cx="8256651" cy="4714277"/>
            </a:xfrm>
            <a:custGeom>
              <a:avLst/>
              <a:gdLst/>
              <a:ahLst/>
              <a:cxnLst/>
              <a:rect l="l" t="t" r="r" b="b"/>
              <a:pathLst>
                <a:path w="8256651" h="4714277">
                  <a:moveTo>
                    <a:pt x="0" y="0"/>
                  </a:moveTo>
                  <a:lnTo>
                    <a:pt x="8256651" y="0"/>
                  </a:lnTo>
                  <a:lnTo>
                    <a:pt x="8256651" y="4714277"/>
                  </a:lnTo>
                  <a:lnTo>
                    <a:pt x="0" y="471427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5" name="Freeform 5"/>
            <p:cNvSpPr/>
            <p:nvPr/>
          </p:nvSpPr>
          <p:spPr>
            <a:xfrm>
              <a:off x="1348124" y="0"/>
              <a:ext cx="8256651" cy="4714277"/>
            </a:xfrm>
            <a:custGeom>
              <a:avLst/>
              <a:gdLst/>
              <a:ahLst/>
              <a:cxnLst/>
              <a:rect l="l" t="t" r="r" b="b"/>
              <a:pathLst>
                <a:path w="8256651" h="4714277">
                  <a:moveTo>
                    <a:pt x="0" y="0"/>
                  </a:moveTo>
                  <a:lnTo>
                    <a:pt x="8256650" y="0"/>
                  </a:lnTo>
                  <a:lnTo>
                    <a:pt x="8256650" y="4714277"/>
                  </a:lnTo>
                  <a:lnTo>
                    <a:pt x="0" y="471427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Freeform 6"/>
          <p:cNvSpPr/>
          <p:nvPr/>
        </p:nvSpPr>
        <p:spPr>
          <a:xfrm>
            <a:off x="14638190" y="579754"/>
            <a:ext cx="3649810" cy="2926484"/>
          </a:xfrm>
          <a:custGeom>
            <a:avLst/>
            <a:gdLst/>
            <a:ahLst/>
            <a:cxnLst/>
            <a:rect l="l" t="t" r="r" b="b"/>
            <a:pathLst>
              <a:path w="3649810" h="2926484">
                <a:moveTo>
                  <a:pt x="0" y="0"/>
                </a:moveTo>
                <a:lnTo>
                  <a:pt x="3649810" y="0"/>
                </a:lnTo>
                <a:lnTo>
                  <a:pt x="3649810" y="2926484"/>
                </a:lnTo>
                <a:lnTo>
                  <a:pt x="0" y="29264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185544" y="26033"/>
            <a:ext cx="9184477" cy="1002667"/>
          </a:xfrm>
          <a:prstGeom prst="rect">
            <a:avLst/>
          </a:prstGeom>
        </p:spPr>
        <p:txBody>
          <a:bodyPr lIns="0" tIns="0" rIns="0" bIns="0" rtlCol="0" anchor="t">
            <a:spAutoFit/>
          </a:bodyPr>
          <a:lstStyle/>
          <a:p>
            <a:pPr algn="ctr">
              <a:lnSpc>
                <a:spcPts val="8259"/>
              </a:lnSpc>
              <a:spcBef>
                <a:spcPct val="0"/>
              </a:spcBef>
            </a:pPr>
            <a:r>
              <a:rPr lang="en-US" sz="5899" b="1">
                <a:solidFill>
                  <a:srgbClr val="CF082D"/>
                </a:solidFill>
                <a:latin typeface="Open Sans Bold"/>
                <a:ea typeface="Open Sans Bold"/>
                <a:cs typeface="Open Sans Bold"/>
                <a:sym typeface="Open Sans Bold"/>
              </a:rPr>
              <a:t>RECOMENDACIONES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35059" y="376062"/>
            <a:ext cx="14378212" cy="9175914"/>
          </a:xfrm>
          <a:custGeom>
            <a:avLst/>
            <a:gdLst/>
            <a:ahLst/>
            <a:cxnLst/>
            <a:rect l="l" t="t" r="r" b="b"/>
            <a:pathLst>
              <a:path w="14378212" h="9175914">
                <a:moveTo>
                  <a:pt x="0" y="0"/>
                </a:moveTo>
                <a:lnTo>
                  <a:pt x="14378212" y="0"/>
                </a:lnTo>
                <a:lnTo>
                  <a:pt x="14378212" y="9175913"/>
                </a:lnTo>
                <a:lnTo>
                  <a:pt x="0" y="9175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28496" y="4657921"/>
            <a:ext cx="5873791" cy="5431719"/>
            <a:chOff x="0" y="0"/>
            <a:chExt cx="11119108" cy="10902680"/>
          </a:xfrm>
        </p:grpSpPr>
        <p:sp>
          <p:nvSpPr>
            <p:cNvPr id="3" name="Freeform 3"/>
            <p:cNvSpPr/>
            <p:nvPr/>
          </p:nvSpPr>
          <p:spPr>
            <a:xfrm>
              <a:off x="0" y="5445128"/>
              <a:ext cx="9558433" cy="5457552"/>
            </a:xfrm>
            <a:custGeom>
              <a:avLst/>
              <a:gdLst/>
              <a:ahLst/>
              <a:cxnLst/>
              <a:rect l="l" t="t" r="r" b="b"/>
              <a:pathLst>
                <a:path w="9558433" h="5457552">
                  <a:moveTo>
                    <a:pt x="0" y="0"/>
                  </a:moveTo>
                  <a:lnTo>
                    <a:pt x="9558433" y="0"/>
                  </a:lnTo>
                  <a:lnTo>
                    <a:pt x="9558433" y="5457552"/>
                  </a:lnTo>
                  <a:lnTo>
                    <a:pt x="0" y="5457552"/>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4" name="Freeform 4"/>
            <p:cNvSpPr/>
            <p:nvPr/>
          </p:nvSpPr>
          <p:spPr>
            <a:xfrm>
              <a:off x="1560675" y="0"/>
              <a:ext cx="9558433" cy="5457552"/>
            </a:xfrm>
            <a:custGeom>
              <a:avLst/>
              <a:gdLst/>
              <a:ahLst/>
              <a:cxnLst/>
              <a:rect l="l" t="t" r="r" b="b"/>
              <a:pathLst>
                <a:path w="9558433" h="5457552">
                  <a:moveTo>
                    <a:pt x="0" y="0"/>
                  </a:moveTo>
                  <a:lnTo>
                    <a:pt x="9558433" y="0"/>
                  </a:lnTo>
                  <a:lnTo>
                    <a:pt x="9558433" y="5457552"/>
                  </a:lnTo>
                  <a:lnTo>
                    <a:pt x="0" y="5457552"/>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5" name="Freeform 5"/>
          <p:cNvSpPr/>
          <p:nvPr/>
        </p:nvSpPr>
        <p:spPr>
          <a:xfrm>
            <a:off x="10712689" y="34080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315200" y="4672209"/>
            <a:ext cx="4166240" cy="4781912"/>
          </a:xfrm>
          <a:custGeom>
            <a:avLst/>
            <a:gdLst/>
            <a:ahLst/>
            <a:cxnLst/>
            <a:rect l="l" t="t" r="r" b="b"/>
            <a:pathLst>
              <a:path w="4166240" h="4781912">
                <a:moveTo>
                  <a:pt x="0" y="0"/>
                </a:moveTo>
                <a:lnTo>
                  <a:pt x="4166240" y="0"/>
                </a:lnTo>
                <a:lnTo>
                  <a:pt x="4166240" y="4781911"/>
                </a:lnTo>
                <a:lnTo>
                  <a:pt x="0" y="4781911"/>
                </a:lnTo>
                <a:lnTo>
                  <a:pt x="0" y="0"/>
                </a:lnTo>
                <a:close/>
              </a:path>
            </a:pathLst>
          </a:custGeom>
          <a:blipFill>
            <a:blip r:embed="rId6"/>
            <a:stretch>
              <a:fillRect/>
            </a:stretch>
          </a:blipFill>
        </p:spPr>
      </p:sp>
      <p:sp>
        <p:nvSpPr>
          <p:cNvPr id="7" name="TextBox 7"/>
          <p:cNvSpPr txBox="1"/>
          <p:nvPr/>
        </p:nvSpPr>
        <p:spPr>
          <a:xfrm>
            <a:off x="892318" y="1372728"/>
            <a:ext cx="6784631" cy="7469481"/>
          </a:xfrm>
          <a:prstGeom prst="rect">
            <a:avLst/>
          </a:prstGeom>
        </p:spPr>
        <p:txBody>
          <a:bodyPr lIns="0" tIns="0" rIns="0" bIns="0" rtlCol="0" anchor="t">
            <a:spAutoFit/>
          </a:bodyPr>
          <a:lstStyle/>
          <a:p>
            <a:pPr algn="l">
              <a:lnSpc>
                <a:spcPts val="3910"/>
              </a:lnSpc>
              <a:spcBef>
                <a:spcPct val="0"/>
              </a:spcBef>
            </a:pPr>
            <a:r>
              <a:rPr lang="es-MX" sz="2793" dirty="0">
                <a:solidFill>
                  <a:srgbClr val="000000"/>
                </a:solidFill>
                <a:latin typeface="Open Sans"/>
                <a:ea typeface="Open Sans"/>
                <a:cs typeface="Open Sans"/>
                <a:sym typeface="Open Sans"/>
              </a:rPr>
              <a:t>ÍNDICE</a:t>
            </a:r>
          </a:p>
          <a:p>
            <a:pPr algn="l">
              <a:lnSpc>
                <a:spcPts val="3910"/>
              </a:lnSpc>
              <a:spcBef>
                <a:spcPct val="0"/>
              </a:spcBef>
            </a:pPr>
            <a:r>
              <a:rPr lang="es-MX" sz="2793" dirty="0">
                <a:solidFill>
                  <a:srgbClr val="000000"/>
                </a:solidFill>
                <a:latin typeface="Open Sans"/>
                <a:ea typeface="Open Sans"/>
                <a:cs typeface="Open Sans"/>
                <a:sym typeface="Open Sans"/>
              </a:rPr>
              <a:t>INTRODUCCIÓN</a:t>
            </a:r>
          </a:p>
          <a:p>
            <a:pPr algn="l">
              <a:lnSpc>
                <a:spcPts val="3910"/>
              </a:lnSpc>
              <a:spcBef>
                <a:spcPct val="0"/>
              </a:spcBef>
            </a:pPr>
            <a:r>
              <a:rPr lang="es-MX" sz="2793" dirty="0">
                <a:solidFill>
                  <a:srgbClr val="000000"/>
                </a:solidFill>
                <a:latin typeface="Open Sans"/>
                <a:ea typeface="Open Sans"/>
                <a:cs typeface="Open Sans"/>
                <a:sym typeface="Open Sans"/>
              </a:rPr>
              <a:t>PLANTEAMIENTO DEL PROBLEMA</a:t>
            </a:r>
          </a:p>
          <a:p>
            <a:pPr algn="l">
              <a:lnSpc>
                <a:spcPts val="3910"/>
              </a:lnSpc>
              <a:spcBef>
                <a:spcPct val="0"/>
              </a:spcBef>
            </a:pPr>
            <a:r>
              <a:rPr lang="es-MX" sz="2793" dirty="0">
                <a:solidFill>
                  <a:srgbClr val="000000"/>
                </a:solidFill>
                <a:latin typeface="Open Sans"/>
                <a:ea typeface="Open Sans"/>
                <a:cs typeface="Open Sans"/>
                <a:sym typeface="Open Sans"/>
              </a:rPr>
              <a:t>DEFINICIÓN DEL PROBLEMA</a:t>
            </a:r>
          </a:p>
          <a:p>
            <a:pPr algn="l">
              <a:lnSpc>
                <a:spcPts val="3910"/>
              </a:lnSpc>
              <a:spcBef>
                <a:spcPct val="0"/>
              </a:spcBef>
            </a:pPr>
            <a:r>
              <a:rPr lang="es-MX" sz="2793" dirty="0">
                <a:solidFill>
                  <a:srgbClr val="000000"/>
                </a:solidFill>
                <a:latin typeface="Open Sans"/>
                <a:ea typeface="Open Sans"/>
                <a:cs typeface="Open Sans"/>
                <a:sym typeface="Open Sans"/>
              </a:rPr>
              <a:t>JUSTIFICACIÓN</a:t>
            </a:r>
          </a:p>
          <a:p>
            <a:pPr algn="l">
              <a:lnSpc>
                <a:spcPts val="3910"/>
              </a:lnSpc>
              <a:spcBef>
                <a:spcPct val="0"/>
              </a:spcBef>
            </a:pPr>
            <a:r>
              <a:rPr lang="es-MX" sz="2793" dirty="0">
                <a:solidFill>
                  <a:srgbClr val="000000"/>
                </a:solidFill>
                <a:latin typeface="Open Sans"/>
                <a:ea typeface="Open Sans"/>
                <a:cs typeface="Open Sans"/>
                <a:sym typeface="Open Sans"/>
              </a:rPr>
              <a:t>OBJETIVOS</a:t>
            </a:r>
          </a:p>
          <a:p>
            <a:pPr algn="l">
              <a:lnSpc>
                <a:spcPts val="3910"/>
              </a:lnSpc>
              <a:spcBef>
                <a:spcPct val="0"/>
              </a:spcBef>
            </a:pPr>
            <a:r>
              <a:rPr lang="es-MX" sz="2793" dirty="0">
                <a:solidFill>
                  <a:srgbClr val="000000"/>
                </a:solidFill>
                <a:latin typeface="Open Sans"/>
                <a:ea typeface="Open Sans"/>
                <a:cs typeface="Open Sans"/>
                <a:sym typeface="Open Sans"/>
              </a:rPr>
              <a:t>5.1 Objetivo General</a:t>
            </a:r>
          </a:p>
          <a:p>
            <a:pPr algn="l">
              <a:lnSpc>
                <a:spcPts val="3910"/>
              </a:lnSpc>
              <a:spcBef>
                <a:spcPct val="0"/>
              </a:spcBef>
            </a:pPr>
            <a:r>
              <a:rPr lang="es-MX" sz="2793" dirty="0">
                <a:solidFill>
                  <a:srgbClr val="000000"/>
                </a:solidFill>
                <a:latin typeface="Open Sans"/>
                <a:ea typeface="Open Sans"/>
                <a:cs typeface="Open Sans"/>
                <a:sym typeface="Open Sans"/>
              </a:rPr>
              <a:t>5.2 Objetivos Específicos</a:t>
            </a:r>
          </a:p>
          <a:p>
            <a:pPr algn="l">
              <a:lnSpc>
                <a:spcPts val="3910"/>
              </a:lnSpc>
              <a:spcBef>
                <a:spcPct val="0"/>
              </a:spcBef>
            </a:pPr>
            <a:r>
              <a:rPr lang="es-MX" sz="2793" dirty="0">
                <a:solidFill>
                  <a:srgbClr val="000000"/>
                </a:solidFill>
                <a:latin typeface="Open Sans"/>
                <a:ea typeface="Open Sans"/>
                <a:cs typeface="Open Sans"/>
                <a:sym typeface="Open Sans"/>
              </a:rPr>
              <a:t>ANÁLISIS</a:t>
            </a:r>
          </a:p>
          <a:p>
            <a:pPr algn="l">
              <a:lnSpc>
                <a:spcPts val="3910"/>
              </a:lnSpc>
              <a:spcBef>
                <a:spcPct val="0"/>
              </a:spcBef>
            </a:pPr>
            <a:r>
              <a:rPr lang="es-MX" sz="2793" dirty="0">
                <a:solidFill>
                  <a:srgbClr val="000000"/>
                </a:solidFill>
                <a:latin typeface="Open Sans"/>
                <a:ea typeface="Open Sans"/>
                <a:cs typeface="Open Sans"/>
                <a:sym typeface="Open Sans"/>
              </a:rPr>
              <a:t>6.1 Requerimientos Funcionales</a:t>
            </a:r>
          </a:p>
          <a:p>
            <a:pPr algn="l">
              <a:lnSpc>
                <a:spcPts val="3910"/>
              </a:lnSpc>
              <a:spcBef>
                <a:spcPct val="0"/>
              </a:spcBef>
            </a:pPr>
            <a:r>
              <a:rPr lang="es-MX" sz="2793" dirty="0">
                <a:solidFill>
                  <a:srgbClr val="000000"/>
                </a:solidFill>
                <a:latin typeface="Open Sans"/>
                <a:ea typeface="Open Sans"/>
                <a:cs typeface="Open Sans"/>
                <a:sym typeface="Open Sans"/>
              </a:rPr>
              <a:t>6.2 Requerimientos No Funcionales</a:t>
            </a:r>
          </a:p>
          <a:p>
            <a:pPr algn="l">
              <a:lnSpc>
                <a:spcPts val="3910"/>
              </a:lnSpc>
              <a:spcBef>
                <a:spcPct val="0"/>
              </a:spcBef>
            </a:pPr>
            <a:r>
              <a:rPr lang="es-MX" sz="2793" dirty="0">
                <a:solidFill>
                  <a:srgbClr val="000000"/>
                </a:solidFill>
                <a:latin typeface="Open Sans"/>
                <a:ea typeface="Open Sans"/>
                <a:cs typeface="Open Sans"/>
                <a:sym typeface="Open Sans"/>
              </a:rPr>
              <a:t>DISEÑO</a:t>
            </a:r>
          </a:p>
          <a:p>
            <a:pPr algn="l">
              <a:lnSpc>
                <a:spcPts val="3910"/>
              </a:lnSpc>
              <a:spcBef>
                <a:spcPct val="0"/>
              </a:spcBef>
            </a:pPr>
            <a:r>
              <a:rPr lang="es-MX" sz="2793" dirty="0">
                <a:solidFill>
                  <a:srgbClr val="000000"/>
                </a:solidFill>
                <a:latin typeface="Open Sans"/>
                <a:ea typeface="Open Sans"/>
                <a:cs typeface="Open Sans"/>
                <a:sym typeface="Open Sans"/>
              </a:rPr>
              <a:t>7.1 Diagrama Entidad/Relación</a:t>
            </a:r>
          </a:p>
          <a:p>
            <a:pPr algn="l">
              <a:lnSpc>
                <a:spcPts val="3910"/>
              </a:lnSpc>
              <a:spcBef>
                <a:spcPct val="0"/>
              </a:spcBef>
            </a:pPr>
            <a:r>
              <a:rPr lang="es-MX" sz="2793" dirty="0">
                <a:solidFill>
                  <a:srgbClr val="000000"/>
                </a:solidFill>
                <a:latin typeface="Open Sans"/>
                <a:ea typeface="Open Sans"/>
                <a:cs typeface="Open Sans"/>
                <a:sym typeface="Open Sans"/>
              </a:rPr>
              <a:t>7.2 Diagrama de Clases</a:t>
            </a:r>
          </a:p>
          <a:p>
            <a:pPr algn="l">
              <a:lnSpc>
                <a:spcPts val="3910"/>
              </a:lnSpc>
              <a:spcBef>
                <a:spcPct val="0"/>
              </a:spcBef>
            </a:pPr>
            <a:r>
              <a:rPr lang="es-MX" sz="2793" dirty="0">
                <a:solidFill>
                  <a:srgbClr val="000000"/>
                </a:solidFill>
                <a:latin typeface="Open Sans"/>
                <a:ea typeface="Open Sans"/>
                <a:cs typeface="Open Sans"/>
                <a:sym typeface="Open Sans"/>
              </a:rPr>
              <a:t>7.3 Diagrama de Procesos</a:t>
            </a:r>
            <a:endParaRPr lang="en-US" sz="2793" dirty="0">
              <a:solidFill>
                <a:srgbClr val="000000"/>
              </a:solidFill>
              <a:latin typeface="Open Sans"/>
              <a:ea typeface="Open Sans"/>
              <a:cs typeface="Open Sans"/>
              <a:sym typeface="Open Sans"/>
            </a:endParaRPr>
          </a:p>
        </p:txBody>
      </p:sp>
      <p:sp>
        <p:nvSpPr>
          <p:cNvPr id="8" name="TextBox 8"/>
          <p:cNvSpPr txBox="1"/>
          <p:nvPr/>
        </p:nvSpPr>
        <p:spPr>
          <a:xfrm>
            <a:off x="1511336" y="254956"/>
            <a:ext cx="13051919" cy="1005207"/>
          </a:xfrm>
          <a:prstGeom prst="rect">
            <a:avLst/>
          </a:prstGeom>
        </p:spPr>
        <p:txBody>
          <a:bodyPr lIns="0" tIns="0" rIns="0" bIns="0" rtlCol="0" anchor="t">
            <a:spAutoFit/>
          </a:bodyPr>
          <a:lstStyle/>
          <a:p>
            <a:pPr algn="ctr">
              <a:lnSpc>
                <a:spcPts val="8119"/>
              </a:lnSpc>
              <a:spcBef>
                <a:spcPct val="0"/>
              </a:spcBef>
            </a:pPr>
            <a:r>
              <a:rPr lang="en-US" sz="5799" b="1">
                <a:solidFill>
                  <a:srgbClr val="CF082D"/>
                </a:solidFill>
                <a:latin typeface="Open Sans Bold"/>
                <a:ea typeface="Open Sans Bold"/>
                <a:cs typeface="Open Sans Bold"/>
                <a:sym typeface="Open Sans Bold"/>
              </a:rPr>
              <a:t>INDICE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03150" y="266700"/>
            <a:ext cx="12597755" cy="8867427"/>
          </a:xfrm>
          <a:prstGeom prst="rect">
            <a:avLst/>
          </a:prstGeom>
        </p:spPr>
        <p:txBody>
          <a:bodyPr lIns="0" tIns="0" rIns="0" bIns="0" rtlCol="0" anchor="t">
            <a:spAutoFit/>
          </a:bodyPr>
          <a:lstStyle/>
          <a:p>
            <a:pPr algn="ctr">
              <a:lnSpc>
                <a:spcPts val="4759"/>
              </a:lnSpc>
              <a:spcBef>
                <a:spcPct val="0"/>
              </a:spcBef>
            </a:pPr>
            <a:r>
              <a:rPr lang="en-US" sz="3399" b="1" dirty="0">
                <a:solidFill>
                  <a:srgbClr val="000000"/>
                </a:solidFill>
                <a:latin typeface="Open Sans Bold"/>
                <a:ea typeface="Open Sans Bold"/>
                <a:cs typeface="Open Sans Bold"/>
                <a:sym typeface="Open Sans Bold"/>
              </a:rPr>
              <a:t>INTRODUCCIÓN</a:t>
            </a:r>
            <a:r>
              <a:rPr lang="en-US" sz="3399" dirty="0">
                <a:solidFill>
                  <a:srgbClr val="000000"/>
                </a:solidFill>
                <a:latin typeface="Open Sans"/>
                <a:ea typeface="Open Sans"/>
                <a:cs typeface="Open Sans"/>
                <a:sym typeface="Open Sans"/>
              </a:rPr>
              <a:t> </a:t>
            </a:r>
          </a:p>
          <a:p>
            <a:pPr algn="l">
              <a:lnSpc>
                <a:spcPts val="3780"/>
              </a:lnSpc>
              <a:spcBef>
                <a:spcPct val="0"/>
              </a:spcBef>
            </a:pPr>
            <a:r>
              <a:rPr lang="es-MX" sz="2700" dirty="0">
                <a:solidFill>
                  <a:srgbClr val="000000"/>
                </a:solidFill>
                <a:latin typeface="Open Sans"/>
                <a:ea typeface="Open Sans"/>
                <a:cs typeface="Open Sans"/>
                <a:sym typeface="Open Sans"/>
              </a:rPr>
              <a:t>La Hamburguesería </a:t>
            </a:r>
            <a:r>
              <a:rPr lang="es-MX" sz="2700" dirty="0" err="1">
                <a:solidFill>
                  <a:srgbClr val="000000"/>
                </a:solidFill>
                <a:latin typeface="Open Sans"/>
                <a:ea typeface="Open Sans"/>
                <a:cs typeface="Open Sans"/>
                <a:sym typeface="Open Sans"/>
              </a:rPr>
              <a:t>Piccola</a:t>
            </a:r>
            <a:r>
              <a:rPr lang="es-MX" sz="2700" dirty="0">
                <a:solidFill>
                  <a:srgbClr val="000000"/>
                </a:solidFill>
                <a:latin typeface="Open Sans"/>
                <a:ea typeface="Open Sans"/>
                <a:cs typeface="Open Sans"/>
                <a:sym typeface="Open Sans"/>
              </a:rPr>
              <a:t>, establecimiento líder en Ica especializado en hamburguesas gourmet, enfrenta desafíos operativos debido a la gestión manual de sus procesos. Este proyecto desarrolla un sistema de gestión integral que digitaliza y optimiza los procesos de pedidos, inventario y reportes, utilizando tecnologías modernas como Spring </a:t>
            </a:r>
            <a:r>
              <a:rPr lang="es-MX" sz="2700" dirty="0" err="1">
                <a:solidFill>
                  <a:srgbClr val="000000"/>
                </a:solidFill>
                <a:latin typeface="Open Sans"/>
                <a:ea typeface="Open Sans"/>
                <a:cs typeface="Open Sans"/>
                <a:sym typeface="Open Sans"/>
              </a:rPr>
              <a:t>Boot</a:t>
            </a:r>
            <a:r>
              <a:rPr lang="es-MX" sz="2700" dirty="0">
                <a:solidFill>
                  <a:srgbClr val="000000"/>
                </a:solidFill>
                <a:latin typeface="Open Sans"/>
                <a:ea typeface="Open Sans"/>
                <a:cs typeface="Open Sans"/>
                <a:sym typeface="Open Sans"/>
              </a:rPr>
              <a:t> y PostgreSQL.</a:t>
            </a:r>
          </a:p>
          <a:p>
            <a:pPr algn="l">
              <a:lnSpc>
                <a:spcPts val="3780"/>
              </a:lnSpc>
              <a:spcBef>
                <a:spcPct val="0"/>
              </a:spcBef>
            </a:pPr>
            <a:endParaRPr lang="es-MX" sz="2700" dirty="0">
              <a:solidFill>
                <a:srgbClr val="000000"/>
              </a:solidFill>
              <a:latin typeface="Open Sans"/>
              <a:ea typeface="Open Sans"/>
              <a:cs typeface="Open Sans"/>
              <a:sym typeface="Open Sans"/>
            </a:endParaRPr>
          </a:p>
          <a:p>
            <a:pPr algn="l">
              <a:lnSpc>
                <a:spcPts val="3780"/>
              </a:lnSpc>
              <a:spcBef>
                <a:spcPct val="0"/>
              </a:spcBef>
            </a:pPr>
            <a:r>
              <a:rPr lang="es-MX" sz="2700" dirty="0">
                <a:solidFill>
                  <a:srgbClr val="000000"/>
                </a:solidFill>
                <a:latin typeface="Open Sans"/>
                <a:ea typeface="Open Sans"/>
                <a:cs typeface="Open Sans"/>
                <a:sym typeface="Open Sans"/>
              </a:rPr>
              <a:t>El sistema permitirá:</a:t>
            </a:r>
          </a:p>
          <a:p>
            <a:pPr algn="l">
              <a:lnSpc>
                <a:spcPts val="3780"/>
              </a:lnSpc>
              <a:spcBef>
                <a:spcPct val="0"/>
              </a:spcBef>
            </a:pPr>
            <a:endParaRPr lang="es-MX" sz="2700" dirty="0">
              <a:solidFill>
                <a:srgbClr val="000000"/>
              </a:solidFill>
              <a:latin typeface="Open Sans"/>
              <a:ea typeface="Open Sans"/>
              <a:cs typeface="Open Sans"/>
              <a:sym typeface="Open Sans"/>
            </a:endParaRPr>
          </a:p>
          <a:p>
            <a:pPr algn="l">
              <a:lnSpc>
                <a:spcPts val="3780"/>
              </a:lnSpc>
              <a:spcBef>
                <a:spcPct val="0"/>
              </a:spcBef>
            </a:pPr>
            <a:r>
              <a:rPr lang="es-MX" sz="2700" dirty="0">
                <a:solidFill>
                  <a:srgbClr val="000000"/>
                </a:solidFill>
                <a:latin typeface="Open Sans"/>
                <a:ea typeface="Open Sans"/>
                <a:cs typeface="Open Sans"/>
                <a:sym typeface="Open Sans"/>
              </a:rPr>
              <a:t>Registro de pedidos en tiempo real</a:t>
            </a:r>
          </a:p>
          <a:p>
            <a:pPr algn="l">
              <a:lnSpc>
                <a:spcPts val="3780"/>
              </a:lnSpc>
              <a:spcBef>
                <a:spcPct val="0"/>
              </a:spcBef>
            </a:pPr>
            <a:endParaRPr lang="es-MX" sz="2700" dirty="0">
              <a:solidFill>
                <a:srgbClr val="000000"/>
              </a:solidFill>
              <a:latin typeface="Open Sans"/>
              <a:ea typeface="Open Sans"/>
              <a:cs typeface="Open Sans"/>
              <a:sym typeface="Open Sans"/>
            </a:endParaRPr>
          </a:p>
          <a:p>
            <a:pPr algn="l">
              <a:lnSpc>
                <a:spcPts val="3780"/>
              </a:lnSpc>
              <a:spcBef>
                <a:spcPct val="0"/>
              </a:spcBef>
            </a:pPr>
            <a:r>
              <a:rPr lang="es-MX" sz="2700" dirty="0">
                <a:solidFill>
                  <a:srgbClr val="000000"/>
                </a:solidFill>
                <a:latin typeface="Open Sans"/>
                <a:ea typeface="Open Sans"/>
                <a:cs typeface="Open Sans"/>
                <a:sym typeface="Open Sans"/>
              </a:rPr>
              <a:t>Control automático de inventario</a:t>
            </a:r>
          </a:p>
          <a:p>
            <a:pPr algn="l">
              <a:lnSpc>
                <a:spcPts val="3780"/>
              </a:lnSpc>
              <a:spcBef>
                <a:spcPct val="0"/>
              </a:spcBef>
            </a:pPr>
            <a:endParaRPr lang="es-MX" sz="2700" dirty="0">
              <a:solidFill>
                <a:srgbClr val="000000"/>
              </a:solidFill>
              <a:latin typeface="Open Sans"/>
              <a:ea typeface="Open Sans"/>
              <a:cs typeface="Open Sans"/>
              <a:sym typeface="Open Sans"/>
            </a:endParaRPr>
          </a:p>
          <a:p>
            <a:pPr algn="l">
              <a:lnSpc>
                <a:spcPts val="3780"/>
              </a:lnSpc>
              <a:spcBef>
                <a:spcPct val="0"/>
              </a:spcBef>
            </a:pPr>
            <a:r>
              <a:rPr lang="es-MX" sz="2700" dirty="0">
                <a:solidFill>
                  <a:srgbClr val="000000"/>
                </a:solidFill>
                <a:latin typeface="Open Sans"/>
                <a:ea typeface="Open Sans"/>
                <a:cs typeface="Open Sans"/>
                <a:sym typeface="Open Sans"/>
              </a:rPr>
              <a:t>Gestión eficiente de clientes</a:t>
            </a:r>
          </a:p>
          <a:p>
            <a:pPr algn="l">
              <a:lnSpc>
                <a:spcPts val="3780"/>
              </a:lnSpc>
              <a:spcBef>
                <a:spcPct val="0"/>
              </a:spcBef>
            </a:pPr>
            <a:endParaRPr lang="es-MX" sz="2700" dirty="0">
              <a:solidFill>
                <a:srgbClr val="000000"/>
              </a:solidFill>
              <a:latin typeface="Open Sans"/>
              <a:ea typeface="Open Sans"/>
              <a:cs typeface="Open Sans"/>
              <a:sym typeface="Open Sans"/>
            </a:endParaRPr>
          </a:p>
          <a:p>
            <a:pPr algn="l">
              <a:lnSpc>
                <a:spcPts val="3780"/>
              </a:lnSpc>
              <a:spcBef>
                <a:spcPct val="0"/>
              </a:spcBef>
            </a:pPr>
            <a:r>
              <a:rPr lang="es-MX" sz="2700" dirty="0">
                <a:solidFill>
                  <a:srgbClr val="000000"/>
                </a:solidFill>
                <a:latin typeface="Open Sans"/>
                <a:ea typeface="Open Sans"/>
                <a:cs typeface="Open Sans"/>
                <a:sym typeface="Open Sans"/>
              </a:rPr>
              <a:t>Generación de reportes automáticos</a:t>
            </a:r>
          </a:p>
          <a:p>
            <a:pPr algn="l">
              <a:lnSpc>
                <a:spcPts val="3780"/>
              </a:lnSpc>
              <a:spcBef>
                <a:spcPct val="0"/>
              </a:spcBef>
            </a:pPr>
            <a:endParaRPr lang="es-MX" sz="2700" dirty="0">
              <a:solidFill>
                <a:srgbClr val="000000"/>
              </a:solidFill>
              <a:latin typeface="Open Sans"/>
              <a:ea typeface="Open Sans"/>
              <a:cs typeface="Open Sans"/>
              <a:sym typeface="Open Sans"/>
            </a:endParaRPr>
          </a:p>
          <a:p>
            <a:pPr algn="l">
              <a:lnSpc>
                <a:spcPts val="3780"/>
              </a:lnSpc>
              <a:spcBef>
                <a:spcPct val="0"/>
              </a:spcBef>
            </a:pPr>
            <a:r>
              <a:rPr lang="es-MX" sz="2700" dirty="0">
                <a:solidFill>
                  <a:srgbClr val="000000"/>
                </a:solidFill>
                <a:latin typeface="Open Sans"/>
                <a:ea typeface="Open Sans"/>
                <a:cs typeface="Open Sans"/>
                <a:sym typeface="Open Sans"/>
              </a:rPr>
              <a:t>Mejora en la experiencia del cliente</a:t>
            </a:r>
            <a:endParaRPr lang="en-US" sz="2600" dirty="0">
              <a:solidFill>
                <a:srgbClr val="000000"/>
              </a:solidFill>
              <a:latin typeface="Open Sans"/>
              <a:ea typeface="Open Sans"/>
              <a:cs typeface="Open Sans"/>
              <a:sym typeface="Open Sans"/>
            </a:endParaRPr>
          </a:p>
        </p:txBody>
      </p:sp>
      <p:grpSp>
        <p:nvGrpSpPr>
          <p:cNvPr id="3" name="Group 3"/>
          <p:cNvGrpSpPr/>
          <p:nvPr/>
        </p:nvGrpSpPr>
        <p:grpSpPr>
          <a:xfrm>
            <a:off x="13500385" y="5958348"/>
            <a:ext cx="4953000" cy="3786766"/>
            <a:chOff x="0" y="0"/>
            <a:chExt cx="9604774" cy="9417822"/>
          </a:xfrm>
        </p:grpSpPr>
        <p:sp>
          <p:nvSpPr>
            <p:cNvPr id="4" name="Freeform 4"/>
            <p:cNvSpPr/>
            <p:nvPr/>
          </p:nvSpPr>
          <p:spPr>
            <a:xfrm>
              <a:off x="0" y="4703545"/>
              <a:ext cx="8256651" cy="4714277"/>
            </a:xfrm>
            <a:custGeom>
              <a:avLst/>
              <a:gdLst/>
              <a:ahLst/>
              <a:cxnLst/>
              <a:rect l="l" t="t" r="r" b="b"/>
              <a:pathLst>
                <a:path w="8256651" h="4714277">
                  <a:moveTo>
                    <a:pt x="0" y="0"/>
                  </a:moveTo>
                  <a:lnTo>
                    <a:pt x="8256651" y="0"/>
                  </a:lnTo>
                  <a:lnTo>
                    <a:pt x="8256651" y="4714277"/>
                  </a:lnTo>
                  <a:lnTo>
                    <a:pt x="0" y="471427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5" name="Freeform 5"/>
            <p:cNvSpPr/>
            <p:nvPr/>
          </p:nvSpPr>
          <p:spPr>
            <a:xfrm>
              <a:off x="1348124" y="0"/>
              <a:ext cx="8256651" cy="4714277"/>
            </a:xfrm>
            <a:custGeom>
              <a:avLst/>
              <a:gdLst/>
              <a:ahLst/>
              <a:cxnLst/>
              <a:rect l="l" t="t" r="r" b="b"/>
              <a:pathLst>
                <a:path w="8256651" h="4714277">
                  <a:moveTo>
                    <a:pt x="0" y="0"/>
                  </a:moveTo>
                  <a:lnTo>
                    <a:pt x="8256650" y="0"/>
                  </a:lnTo>
                  <a:lnTo>
                    <a:pt x="8256650" y="4714277"/>
                  </a:lnTo>
                  <a:lnTo>
                    <a:pt x="0" y="471427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Freeform 6"/>
          <p:cNvSpPr/>
          <p:nvPr/>
        </p:nvSpPr>
        <p:spPr>
          <a:xfrm>
            <a:off x="14401800" y="1495898"/>
            <a:ext cx="3516838" cy="3516838"/>
          </a:xfrm>
          <a:custGeom>
            <a:avLst/>
            <a:gdLst/>
            <a:ahLst/>
            <a:cxnLst/>
            <a:rect l="l" t="t" r="r" b="b"/>
            <a:pathLst>
              <a:path w="3516838" h="3516838">
                <a:moveTo>
                  <a:pt x="0" y="0"/>
                </a:moveTo>
                <a:lnTo>
                  <a:pt x="3516838" y="0"/>
                </a:lnTo>
                <a:lnTo>
                  <a:pt x="3516838" y="3516837"/>
                </a:lnTo>
                <a:lnTo>
                  <a:pt x="0" y="3516837"/>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0460" y="1685620"/>
            <a:ext cx="13133308" cy="7860665"/>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Open Sans Bold"/>
                <a:ea typeface="Open Sans Bold"/>
                <a:cs typeface="Open Sans Bold"/>
                <a:sym typeface="Open Sans Bold"/>
              </a:rPr>
              <a:t>Definicion del problema principal </a:t>
            </a:r>
          </a:p>
          <a:p>
            <a:pPr algn="l">
              <a:lnSpc>
                <a:spcPts val="3640"/>
              </a:lnSpc>
              <a:spcBef>
                <a:spcPct val="0"/>
              </a:spcBef>
            </a:pPr>
            <a:r>
              <a:rPr lang="en-US" sz="2600">
                <a:solidFill>
                  <a:srgbClr val="000000"/>
                </a:solidFill>
                <a:latin typeface="Open Sans"/>
                <a:ea typeface="Open Sans"/>
                <a:cs typeface="Open Sans"/>
                <a:sym typeface="Open Sans"/>
              </a:rPr>
              <a:t>El principal problema que enfrenta la hamburguesería Piccola es la ineficiencia en el proceso de registro y gestión de pedidos, lo que afecta la rapidez del servicio al cliente y la precisión en los pedidos. Actualmente, el manejo de pedidos se realiza de manera manual, lo que genera retrasos, errores en la toma de pedidos, confusiones en la cocina y, en ocasiones, insatisfacción por parte de los clientes debido a tiempos de espera prolongados. </a:t>
            </a:r>
          </a:p>
          <a:p>
            <a:pPr algn="l">
              <a:lnSpc>
                <a:spcPts val="3640"/>
              </a:lnSpc>
              <a:spcBef>
                <a:spcPct val="0"/>
              </a:spcBef>
            </a:pPr>
            <a:r>
              <a:rPr lang="en-US" sz="2600">
                <a:solidFill>
                  <a:srgbClr val="000000"/>
                </a:solidFill>
                <a:latin typeface="Open Sans"/>
                <a:ea typeface="Open Sans"/>
                <a:cs typeface="Open Sans"/>
                <a:sym typeface="Open Sans"/>
              </a:rPr>
              <a:t>Esta falta de automatización también dificulta el control adecuado del inventario de productos y la gestión del historial de ventas, lo que impide a la administración tomar decisiones informadas para optimizar el negocio. Además, la ausencia de un sistema centralizado limita la capacidad de supervisar de manera efectiva el desempeño del equipo de ventas y cocina, lo que afecta la calidad del servicio ofrecido. </a:t>
            </a:r>
          </a:p>
          <a:p>
            <a:pPr algn="l">
              <a:lnSpc>
                <a:spcPts val="3640"/>
              </a:lnSpc>
              <a:spcBef>
                <a:spcPct val="0"/>
              </a:spcBef>
            </a:pPr>
            <a:r>
              <a:rPr lang="en-US" sz="2600">
                <a:solidFill>
                  <a:srgbClr val="000000"/>
                </a:solidFill>
                <a:latin typeface="Open Sans"/>
                <a:ea typeface="Open Sans"/>
                <a:cs typeface="Open Sans"/>
                <a:sym typeface="Open Sans"/>
              </a:rPr>
              <a:t>Este problema requiere una solución tecnológica que permita digitalizar y automatizar el proceso de registro de pedidos, mejorando la eficiencia operativa, la satisfacción del cliente y la capacidad de control administrativo en la hamburguesería. </a:t>
            </a:r>
          </a:p>
        </p:txBody>
      </p:sp>
      <p:grpSp>
        <p:nvGrpSpPr>
          <p:cNvPr id="3" name="Group 3"/>
          <p:cNvGrpSpPr/>
          <p:nvPr/>
        </p:nvGrpSpPr>
        <p:grpSpPr>
          <a:xfrm>
            <a:off x="15205610" y="3511853"/>
            <a:ext cx="7203581" cy="7063366"/>
            <a:chOff x="0" y="0"/>
            <a:chExt cx="9604774" cy="9417822"/>
          </a:xfrm>
        </p:grpSpPr>
        <p:sp>
          <p:nvSpPr>
            <p:cNvPr id="4" name="Freeform 4"/>
            <p:cNvSpPr/>
            <p:nvPr/>
          </p:nvSpPr>
          <p:spPr>
            <a:xfrm>
              <a:off x="0" y="4703545"/>
              <a:ext cx="8256651" cy="4714277"/>
            </a:xfrm>
            <a:custGeom>
              <a:avLst/>
              <a:gdLst/>
              <a:ahLst/>
              <a:cxnLst/>
              <a:rect l="l" t="t" r="r" b="b"/>
              <a:pathLst>
                <a:path w="8256651" h="4714277">
                  <a:moveTo>
                    <a:pt x="0" y="0"/>
                  </a:moveTo>
                  <a:lnTo>
                    <a:pt x="8256651" y="0"/>
                  </a:lnTo>
                  <a:lnTo>
                    <a:pt x="8256651" y="4714277"/>
                  </a:lnTo>
                  <a:lnTo>
                    <a:pt x="0" y="471427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5" name="Freeform 5"/>
            <p:cNvSpPr/>
            <p:nvPr/>
          </p:nvSpPr>
          <p:spPr>
            <a:xfrm>
              <a:off x="1348124" y="0"/>
              <a:ext cx="8256651" cy="4714277"/>
            </a:xfrm>
            <a:custGeom>
              <a:avLst/>
              <a:gdLst/>
              <a:ahLst/>
              <a:cxnLst/>
              <a:rect l="l" t="t" r="r" b="b"/>
              <a:pathLst>
                <a:path w="8256651" h="4714277">
                  <a:moveTo>
                    <a:pt x="0" y="0"/>
                  </a:moveTo>
                  <a:lnTo>
                    <a:pt x="8256650" y="0"/>
                  </a:lnTo>
                  <a:lnTo>
                    <a:pt x="8256650" y="4714277"/>
                  </a:lnTo>
                  <a:lnTo>
                    <a:pt x="0" y="471427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Freeform 6"/>
          <p:cNvSpPr/>
          <p:nvPr/>
        </p:nvSpPr>
        <p:spPr>
          <a:xfrm>
            <a:off x="14207159" y="356761"/>
            <a:ext cx="3229022" cy="3229022"/>
          </a:xfrm>
          <a:custGeom>
            <a:avLst/>
            <a:gdLst/>
            <a:ahLst/>
            <a:cxnLst/>
            <a:rect l="l" t="t" r="r" b="b"/>
            <a:pathLst>
              <a:path w="3229022" h="3229022">
                <a:moveTo>
                  <a:pt x="0" y="0"/>
                </a:moveTo>
                <a:lnTo>
                  <a:pt x="3229021" y="0"/>
                </a:lnTo>
                <a:lnTo>
                  <a:pt x="3229021" y="3229022"/>
                </a:lnTo>
                <a:lnTo>
                  <a:pt x="0" y="3229022"/>
                </a:lnTo>
                <a:lnTo>
                  <a:pt x="0" y="0"/>
                </a:lnTo>
                <a:close/>
              </a:path>
            </a:pathLst>
          </a:custGeom>
          <a:blipFill>
            <a:blip r:embed="rId4"/>
            <a:stretch>
              <a:fillRect/>
            </a:stretch>
          </a:blipFill>
        </p:spPr>
      </p:sp>
      <p:sp>
        <p:nvSpPr>
          <p:cNvPr id="7" name="TextBox 7"/>
          <p:cNvSpPr txBox="1"/>
          <p:nvPr/>
        </p:nvSpPr>
        <p:spPr>
          <a:xfrm>
            <a:off x="520460" y="232936"/>
            <a:ext cx="13051919" cy="1005207"/>
          </a:xfrm>
          <a:prstGeom prst="rect">
            <a:avLst/>
          </a:prstGeom>
        </p:spPr>
        <p:txBody>
          <a:bodyPr lIns="0" tIns="0" rIns="0" bIns="0" rtlCol="0" anchor="t">
            <a:spAutoFit/>
          </a:bodyPr>
          <a:lstStyle/>
          <a:p>
            <a:pPr algn="ctr">
              <a:lnSpc>
                <a:spcPts val="8119"/>
              </a:lnSpc>
              <a:spcBef>
                <a:spcPct val="0"/>
              </a:spcBef>
            </a:pPr>
            <a:r>
              <a:rPr lang="en-US" sz="5799" b="1">
                <a:solidFill>
                  <a:srgbClr val="CF082D"/>
                </a:solidFill>
                <a:latin typeface="Open Sans Bold"/>
                <a:ea typeface="Open Sans Bold"/>
                <a:cs typeface="Open Sans Bold"/>
                <a:sym typeface="Open Sans Bold"/>
              </a:rPr>
              <a:t>PLANTEAMIENTO DEL PROBLEMA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1690771" y="407352"/>
            <a:ext cx="3056723" cy="2406474"/>
          </a:xfrm>
          <a:custGeom>
            <a:avLst/>
            <a:gdLst/>
            <a:ahLst/>
            <a:cxnLst/>
            <a:rect l="l" t="t" r="r" b="b"/>
            <a:pathLst>
              <a:path w="3056723" h="2406474">
                <a:moveTo>
                  <a:pt x="0" y="0"/>
                </a:moveTo>
                <a:lnTo>
                  <a:pt x="3056722" y="0"/>
                </a:lnTo>
                <a:lnTo>
                  <a:pt x="3056722" y="2406475"/>
                </a:lnTo>
                <a:lnTo>
                  <a:pt x="0" y="24064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481468" y="1181100"/>
            <a:ext cx="2844276" cy="3563443"/>
          </a:xfrm>
          <a:custGeom>
            <a:avLst/>
            <a:gdLst/>
            <a:ahLst/>
            <a:cxnLst/>
            <a:rect l="l" t="t" r="r" b="b"/>
            <a:pathLst>
              <a:path w="2844276" h="3563443">
                <a:moveTo>
                  <a:pt x="0" y="0"/>
                </a:moveTo>
                <a:lnTo>
                  <a:pt x="2844275" y="0"/>
                </a:lnTo>
                <a:lnTo>
                  <a:pt x="2844275" y="3563443"/>
                </a:lnTo>
                <a:lnTo>
                  <a:pt x="0" y="3563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194517" y="5964855"/>
            <a:ext cx="4404830" cy="3914793"/>
          </a:xfrm>
          <a:custGeom>
            <a:avLst/>
            <a:gdLst/>
            <a:ahLst/>
            <a:cxnLst/>
            <a:rect l="l" t="t" r="r" b="b"/>
            <a:pathLst>
              <a:path w="4404830" h="3914793">
                <a:moveTo>
                  <a:pt x="0" y="0"/>
                </a:moveTo>
                <a:lnTo>
                  <a:pt x="4404830" y="0"/>
                </a:lnTo>
                <a:lnTo>
                  <a:pt x="4404830" y="3914793"/>
                </a:lnTo>
                <a:lnTo>
                  <a:pt x="0" y="3914793"/>
                </a:lnTo>
                <a:lnTo>
                  <a:pt x="0" y="0"/>
                </a:lnTo>
                <a:close/>
              </a:path>
            </a:pathLst>
          </a:custGeom>
          <a:blipFill>
            <a:blip r:embed="rId6"/>
            <a:stretch>
              <a:fillRect/>
            </a:stretch>
          </a:blipFill>
        </p:spPr>
      </p:sp>
      <p:sp>
        <p:nvSpPr>
          <p:cNvPr id="8" name="TextBox 8"/>
          <p:cNvSpPr txBox="1"/>
          <p:nvPr/>
        </p:nvSpPr>
        <p:spPr>
          <a:xfrm>
            <a:off x="1173186" y="1474337"/>
            <a:ext cx="13476342" cy="7610738"/>
          </a:xfrm>
          <a:prstGeom prst="rect">
            <a:avLst/>
          </a:prstGeom>
        </p:spPr>
        <p:txBody>
          <a:bodyPr wrap="square" lIns="0" tIns="0" rIns="0" bIns="0" rtlCol="0" anchor="t">
            <a:spAutoFit/>
          </a:bodyPr>
          <a:lstStyle/>
          <a:p>
            <a:pPr algn="ctr">
              <a:lnSpc>
                <a:spcPts val="5039"/>
              </a:lnSpc>
              <a:spcBef>
                <a:spcPct val="0"/>
              </a:spcBef>
            </a:pPr>
            <a:r>
              <a:rPr lang="en-US" sz="3599" b="1" dirty="0" err="1">
                <a:solidFill>
                  <a:srgbClr val="000000"/>
                </a:solidFill>
                <a:latin typeface="Open Sans Bold"/>
                <a:ea typeface="Open Sans Bold"/>
                <a:cs typeface="Open Sans Bold"/>
                <a:sym typeface="Open Sans Bold"/>
              </a:rPr>
              <a:t>Justificación</a:t>
            </a:r>
            <a:r>
              <a:rPr lang="en-US" sz="3599" b="1" dirty="0">
                <a:solidFill>
                  <a:srgbClr val="000000"/>
                </a:solidFill>
                <a:latin typeface="Open Sans Bold"/>
                <a:ea typeface="Open Sans Bold"/>
                <a:cs typeface="Open Sans Bold"/>
                <a:sym typeface="Open Sans Bold"/>
              </a:rPr>
              <a:t> del </a:t>
            </a:r>
            <a:r>
              <a:rPr lang="en-US" sz="3599" b="1" dirty="0" err="1">
                <a:solidFill>
                  <a:srgbClr val="000000"/>
                </a:solidFill>
                <a:latin typeface="Open Sans Bold"/>
                <a:ea typeface="Open Sans Bold"/>
                <a:cs typeface="Open Sans Bold"/>
                <a:sym typeface="Open Sans Bold"/>
              </a:rPr>
              <a:t>proyecto</a:t>
            </a:r>
            <a:r>
              <a:rPr lang="en-US" sz="3599" b="1" dirty="0">
                <a:solidFill>
                  <a:srgbClr val="000000"/>
                </a:solidFill>
                <a:latin typeface="Open Sans Bold"/>
                <a:ea typeface="Open Sans Bold"/>
                <a:cs typeface="Open Sans Bold"/>
                <a:sym typeface="Open Sans Bold"/>
              </a:rPr>
              <a:t> </a:t>
            </a:r>
          </a:p>
          <a:p>
            <a:pPr algn="l">
              <a:lnSpc>
                <a:spcPts val="3919"/>
              </a:lnSpc>
              <a:spcBef>
                <a:spcPct val="0"/>
              </a:spcBef>
            </a:pPr>
            <a:r>
              <a:rPr lang="en-US" sz="2799" dirty="0">
                <a:solidFill>
                  <a:srgbClr val="000000"/>
                </a:solidFill>
                <a:latin typeface="Open Sans"/>
                <a:ea typeface="Open Sans"/>
                <a:cs typeface="Open Sans"/>
                <a:sym typeface="Open Sans"/>
              </a:rPr>
              <a:t>La </a:t>
            </a:r>
            <a:r>
              <a:rPr lang="en-US" sz="2799" dirty="0" err="1">
                <a:solidFill>
                  <a:srgbClr val="000000"/>
                </a:solidFill>
                <a:latin typeface="Open Sans"/>
                <a:ea typeface="Open Sans"/>
                <a:cs typeface="Open Sans"/>
                <a:sym typeface="Open Sans"/>
              </a:rPr>
              <a:t>implementación</a:t>
            </a:r>
            <a:r>
              <a:rPr lang="en-US" sz="2799" dirty="0">
                <a:solidFill>
                  <a:srgbClr val="000000"/>
                </a:solidFill>
                <a:latin typeface="Open Sans"/>
                <a:ea typeface="Open Sans"/>
                <a:cs typeface="Open Sans"/>
                <a:sym typeface="Open Sans"/>
              </a:rPr>
              <a:t> de un </a:t>
            </a:r>
            <a:r>
              <a:rPr lang="en-US" sz="2799" dirty="0" err="1">
                <a:solidFill>
                  <a:srgbClr val="000000"/>
                </a:solidFill>
                <a:latin typeface="Open Sans"/>
                <a:ea typeface="Open Sans"/>
                <a:cs typeface="Open Sans"/>
                <a:sym typeface="Open Sans"/>
              </a:rPr>
              <a:t>sistema</a:t>
            </a:r>
            <a:r>
              <a:rPr lang="en-US" sz="2799" dirty="0">
                <a:solidFill>
                  <a:srgbClr val="000000"/>
                </a:solidFill>
                <a:latin typeface="Open Sans"/>
                <a:ea typeface="Open Sans"/>
                <a:cs typeface="Open Sans"/>
                <a:sym typeface="Open Sans"/>
              </a:rPr>
              <a:t> de </a:t>
            </a:r>
            <a:r>
              <a:rPr lang="en-US" sz="2799" dirty="0" err="1">
                <a:solidFill>
                  <a:srgbClr val="000000"/>
                </a:solidFill>
                <a:latin typeface="Open Sans"/>
                <a:ea typeface="Open Sans"/>
                <a:cs typeface="Open Sans"/>
                <a:sym typeface="Open Sans"/>
              </a:rPr>
              <a:t>registro</a:t>
            </a:r>
            <a:r>
              <a:rPr lang="en-US" sz="2799" dirty="0">
                <a:solidFill>
                  <a:srgbClr val="000000"/>
                </a:solidFill>
                <a:latin typeface="Open Sans"/>
                <a:ea typeface="Open Sans"/>
                <a:cs typeface="Open Sans"/>
                <a:sym typeface="Open Sans"/>
              </a:rPr>
              <a:t> de </a:t>
            </a:r>
            <a:r>
              <a:rPr lang="en-US" sz="2799" dirty="0" err="1">
                <a:solidFill>
                  <a:srgbClr val="000000"/>
                </a:solidFill>
                <a:latin typeface="Open Sans"/>
                <a:ea typeface="Open Sans"/>
                <a:cs typeface="Open Sans"/>
                <a:sym typeface="Open Sans"/>
              </a:rPr>
              <a:t>pedidos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en</a:t>
            </a:r>
            <a:r>
              <a:rPr lang="en-US" sz="2799" dirty="0">
                <a:solidFill>
                  <a:srgbClr val="000000"/>
                </a:solidFill>
                <a:latin typeface="Open Sans"/>
                <a:ea typeface="Open Sans"/>
                <a:cs typeface="Open Sans"/>
                <a:sym typeface="Open Sans"/>
              </a:rPr>
              <a:t> la </a:t>
            </a:r>
            <a:r>
              <a:rPr lang="en-US" sz="2799" dirty="0" err="1">
                <a:solidFill>
                  <a:srgbClr val="000000"/>
                </a:solidFill>
                <a:latin typeface="Open Sans"/>
                <a:ea typeface="Open Sans"/>
                <a:cs typeface="Open Sans"/>
                <a:sym typeface="Open Sans"/>
              </a:rPr>
              <a:t>hamburguesería</a:t>
            </a:r>
            <a:r>
              <a:rPr lang="en-US" sz="2799" dirty="0">
                <a:solidFill>
                  <a:srgbClr val="000000"/>
                </a:solidFill>
                <a:latin typeface="Open Sans"/>
                <a:ea typeface="Open Sans"/>
                <a:cs typeface="Open Sans"/>
                <a:sym typeface="Open Sans"/>
              </a:rPr>
              <a:t> Piccola es </a:t>
            </a:r>
            <a:r>
              <a:rPr lang="en-US" sz="2799" dirty="0" err="1">
                <a:solidFill>
                  <a:srgbClr val="000000"/>
                </a:solidFill>
                <a:latin typeface="Open Sans"/>
                <a:ea typeface="Open Sans"/>
                <a:cs typeface="Open Sans"/>
                <a:sym typeface="Open Sans"/>
              </a:rPr>
              <a:t>esencial</a:t>
            </a:r>
            <a:r>
              <a:rPr lang="en-US" sz="2799" dirty="0">
                <a:solidFill>
                  <a:srgbClr val="000000"/>
                </a:solidFill>
                <a:latin typeface="Open Sans"/>
                <a:ea typeface="Open Sans"/>
                <a:cs typeface="Open Sans"/>
                <a:sym typeface="Open Sans"/>
              </a:rPr>
              <a:t> para </a:t>
            </a:r>
            <a:r>
              <a:rPr lang="en-US" sz="2799" dirty="0" err="1">
                <a:solidFill>
                  <a:srgbClr val="000000"/>
                </a:solidFill>
                <a:latin typeface="Open Sans"/>
                <a:ea typeface="Open Sans"/>
                <a:cs typeface="Open Sans"/>
                <a:sym typeface="Open Sans"/>
              </a:rPr>
              <a:t>mejorar</a:t>
            </a:r>
            <a:r>
              <a:rPr lang="en-US" sz="2799" dirty="0">
                <a:solidFill>
                  <a:srgbClr val="000000"/>
                </a:solidFill>
                <a:latin typeface="Open Sans"/>
                <a:ea typeface="Open Sans"/>
                <a:cs typeface="Open Sans"/>
                <a:sym typeface="Open Sans"/>
              </a:rPr>
              <a:t> la </a:t>
            </a:r>
            <a:r>
              <a:rPr lang="en-US" sz="2799" dirty="0" err="1">
                <a:solidFill>
                  <a:srgbClr val="000000"/>
                </a:solidFill>
                <a:latin typeface="Open Sans"/>
                <a:ea typeface="Open Sans"/>
                <a:cs typeface="Open Sans"/>
                <a:sym typeface="Open Sans"/>
              </a:rPr>
              <a:t>eficiencia</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operativa</a:t>
            </a:r>
            <a:r>
              <a:rPr lang="en-US" sz="2799" dirty="0">
                <a:solidFill>
                  <a:srgbClr val="000000"/>
                </a:solidFill>
                <a:latin typeface="Open Sans"/>
                <a:ea typeface="Open Sans"/>
                <a:cs typeface="Open Sans"/>
                <a:sym typeface="Open Sans"/>
              </a:rPr>
              <a:t> y la </a:t>
            </a:r>
            <a:r>
              <a:rPr lang="en-US" sz="2799" dirty="0" err="1">
                <a:solidFill>
                  <a:srgbClr val="000000"/>
                </a:solidFill>
                <a:latin typeface="Open Sans"/>
                <a:ea typeface="Open Sans"/>
                <a:cs typeface="Open Sans"/>
                <a:sym typeface="Open Sans"/>
              </a:rPr>
              <a:t>calidad</a:t>
            </a:r>
            <a:r>
              <a:rPr lang="en-US" sz="2799" dirty="0">
                <a:solidFill>
                  <a:srgbClr val="000000"/>
                </a:solidFill>
                <a:latin typeface="Open Sans"/>
                <a:ea typeface="Open Sans"/>
                <a:cs typeface="Open Sans"/>
                <a:sym typeface="Open Sans"/>
              </a:rPr>
              <a:t> del </a:t>
            </a:r>
            <a:r>
              <a:rPr lang="en-US" sz="2799" dirty="0" err="1">
                <a:solidFill>
                  <a:srgbClr val="000000"/>
                </a:solidFill>
                <a:latin typeface="Open Sans"/>
                <a:ea typeface="Open Sans"/>
                <a:cs typeface="Open Sans"/>
                <a:sym typeface="Open Sans"/>
              </a:rPr>
              <a:t>servicio</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Actualmente</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el</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proceso</a:t>
            </a:r>
            <a:r>
              <a:rPr lang="en-US" sz="2799" dirty="0">
                <a:solidFill>
                  <a:srgbClr val="000000"/>
                </a:solidFill>
                <a:latin typeface="Open Sans"/>
                <a:ea typeface="Open Sans"/>
                <a:cs typeface="Open Sans"/>
                <a:sym typeface="Open Sans"/>
              </a:rPr>
              <a:t> manual </a:t>
            </a:r>
            <a:r>
              <a:rPr lang="en-US" sz="2799" dirty="0" err="1">
                <a:solidFill>
                  <a:srgbClr val="000000"/>
                </a:solidFill>
                <a:latin typeface="Open Sans"/>
                <a:ea typeface="Open Sans"/>
                <a:cs typeface="Open Sans"/>
                <a:sym typeface="Open Sans"/>
              </a:rPr>
              <a:t>utilizado</a:t>
            </a:r>
            <a:r>
              <a:rPr lang="en-US" sz="2799" dirty="0">
                <a:solidFill>
                  <a:srgbClr val="000000"/>
                </a:solidFill>
                <a:latin typeface="Open Sans"/>
                <a:ea typeface="Open Sans"/>
                <a:cs typeface="Open Sans"/>
                <a:sym typeface="Open Sans"/>
              </a:rPr>
              <a:t> para registrar y </a:t>
            </a:r>
            <a:r>
              <a:rPr lang="en-US" sz="2799" dirty="0" err="1">
                <a:solidFill>
                  <a:srgbClr val="000000"/>
                </a:solidFill>
                <a:latin typeface="Open Sans"/>
                <a:ea typeface="Open Sans"/>
                <a:cs typeface="Open Sans"/>
                <a:sym typeface="Open Sans"/>
              </a:rPr>
              <a:t>gestionar</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los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pedidos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presenta</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varios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inconvenientes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como</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errores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humanos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retrasos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en</a:t>
            </a:r>
            <a:r>
              <a:rPr lang="en-US" sz="2799" dirty="0">
                <a:solidFill>
                  <a:srgbClr val="000000"/>
                </a:solidFill>
                <a:latin typeface="Open Sans"/>
                <a:ea typeface="Open Sans"/>
                <a:cs typeface="Open Sans"/>
                <a:sym typeface="Open Sans"/>
              </a:rPr>
              <a:t> la </a:t>
            </a:r>
            <a:r>
              <a:rPr lang="en-US" sz="2799" dirty="0" err="1">
                <a:solidFill>
                  <a:srgbClr val="000000"/>
                </a:solidFill>
                <a:latin typeface="Open Sans"/>
                <a:ea typeface="Open Sans"/>
                <a:cs typeface="Open Sans"/>
                <a:sym typeface="Open Sans"/>
              </a:rPr>
              <a:t>atención</a:t>
            </a:r>
            <a:r>
              <a:rPr lang="en-US" sz="2799" dirty="0">
                <a:solidFill>
                  <a:srgbClr val="000000"/>
                </a:solidFill>
                <a:latin typeface="Open Sans"/>
                <a:ea typeface="Open Sans"/>
                <a:cs typeface="Open Sans"/>
                <a:sym typeface="Open Sans"/>
              </a:rPr>
              <a:t> y </a:t>
            </a:r>
            <a:r>
              <a:rPr lang="en-US" sz="2799" dirty="0" err="1">
                <a:solidFill>
                  <a:srgbClr val="000000"/>
                </a:solidFill>
                <a:latin typeface="Open Sans"/>
                <a:ea typeface="Open Sans"/>
                <a:cs typeface="Open Sans"/>
                <a:sym typeface="Open Sans"/>
              </a:rPr>
              <a:t>dificultades</a:t>
            </a:r>
            <a:r>
              <a:rPr lang="en-US" sz="2799" dirty="0">
                <a:solidFill>
                  <a:srgbClr val="000000"/>
                </a:solidFill>
                <a:latin typeface="Open Sans"/>
                <a:ea typeface="Open Sans"/>
                <a:cs typeface="Open Sans"/>
                <a:sym typeface="Open Sans"/>
              </a:rPr>
              <a:t> para </a:t>
            </a:r>
            <a:r>
              <a:rPr lang="en-US" sz="2799" dirty="0" err="1">
                <a:solidFill>
                  <a:srgbClr val="000000"/>
                </a:solidFill>
                <a:latin typeface="Open Sans"/>
                <a:ea typeface="Open Sans"/>
                <a:cs typeface="Open Sans"/>
                <a:sym typeface="Open Sans"/>
              </a:rPr>
              <a:t>mantener</a:t>
            </a:r>
            <a:r>
              <a:rPr lang="en-US" sz="2799" dirty="0">
                <a:solidFill>
                  <a:srgbClr val="000000"/>
                </a:solidFill>
                <a:latin typeface="Open Sans"/>
                <a:ea typeface="Open Sans"/>
                <a:cs typeface="Open Sans"/>
                <a:sym typeface="Open Sans"/>
              </a:rPr>
              <a:t> un control </a:t>
            </a:r>
            <a:r>
              <a:rPr lang="en-US" sz="2799" dirty="0" err="1">
                <a:solidFill>
                  <a:srgbClr val="000000"/>
                </a:solidFill>
                <a:latin typeface="Open Sans"/>
                <a:ea typeface="Open Sans"/>
                <a:cs typeface="Open Sans"/>
                <a:sym typeface="Open Sans"/>
              </a:rPr>
              <a:t>adecuado</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sobre</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el</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inventario</a:t>
            </a:r>
            <a:r>
              <a:rPr lang="en-US" sz="2799" dirty="0">
                <a:solidFill>
                  <a:srgbClr val="000000"/>
                </a:solidFill>
                <a:latin typeface="Open Sans"/>
                <a:ea typeface="Open Sans"/>
                <a:cs typeface="Open Sans"/>
                <a:sym typeface="Open Sans"/>
              </a:rPr>
              <a:t> y las </a:t>
            </a:r>
            <a:r>
              <a:rPr lang="en-US" sz="2799" dirty="0" err="1">
                <a:solidFill>
                  <a:srgbClr val="000000"/>
                </a:solidFill>
                <a:latin typeface="Open Sans"/>
                <a:ea typeface="Open Sans"/>
                <a:cs typeface="Open Sans"/>
                <a:sym typeface="Open Sans"/>
              </a:rPr>
              <a:t>ventas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Estos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problemas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afectan</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directamente</a:t>
            </a:r>
            <a:r>
              <a:rPr lang="en-US" sz="2799" dirty="0">
                <a:solidFill>
                  <a:srgbClr val="000000"/>
                </a:solidFill>
                <a:latin typeface="Open Sans"/>
                <a:ea typeface="Open Sans"/>
                <a:cs typeface="Open Sans"/>
                <a:sym typeface="Open Sans"/>
              </a:rPr>
              <a:t> la </a:t>
            </a:r>
            <a:r>
              <a:rPr lang="en-US" sz="2799" dirty="0" err="1">
                <a:solidFill>
                  <a:srgbClr val="000000"/>
                </a:solidFill>
                <a:latin typeface="Open Sans"/>
                <a:ea typeface="Open Sans"/>
                <a:cs typeface="Open Sans"/>
                <a:sym typeface="Open Sans"/>
              </a:rPr>
              <a:t>satisfacción</a:t>
            </a:r>
            <a:r>
              <a:rPr lang="en-US" sz="2799" dirty="0">
                <a:solidFill>
                  <a:srgbClr val="000000"/>
                </a:solidFill>
                <a:latin typeface="Open Sans"/>
                <a:ea typeface="Open Sans"/>
                <a:cs typeface="Open Sans"/>
                <a:sym typeface="Open Sans"/>
              </a:rPr>
              <a:t> del </a:t>
            </a:r>
            <a:r>
              <a:rPr lang="en-US" sz="2799" dirty="0" err="1">
                <a:solidFill>
                  <a:srgbClr val="000000"/>
                </a:solidFill>
                <a:latin typeface="Open Sans"/>
                <a:ea typeface="Open Sans"/>
                <a:cs typeface="Open Sans"/>
                <a:sym typeface="Open Sans"/>
              </a:rPr>
              <a:t>cliente</a:t>
            </a:r>
            <a:r>
              <a:rPr lang="en-US" sz="2799" dirty="0">
                <a:solidFill>
                  <a:srgbClr val="000000"/>
                </a:solidFill>
                <a:latin typeface="Open Sans"/>
                <a:ea typeface="Open Sans"/>
                <a:cs typeface="Open Sans"/>
                <a:sym typeface="Open Sans"/>
              </a:rPr>
              <a:t> y la </a:t>
            </a:r>
            <a:r>
              <a:rPr lang="en-US" sz="2799" dirty="0" err="1">
                <a:solidFill>
                  <a:srgbClr val="000000"/>
                </a:solidFill>
                <a:latin typeface="Open Sans"/>
                <a:ea typeface="Open Sans"/>
                <a:cs typeface="Open Sans"/>
                <a:sym typeface="Open Sans"/>
              </a:rPr>
              <a:t>productividad</a:t>
            </a:r>
            <a:r>
              <a:rPr lang="en-US" sz="2799" dirty="0">
                <a:solidFill>
                  <a:srgbClr val="000000"/>
                </a:solidFill>
                <a:latin typeface="Open Sans"/>
                <a:ea typeface="Open Sans"/>
                <a:cs typeface="Open Sans"/>
                <a:sym typeface="Open Sans"/>
              </a:rPr>
              <a:t> del personal. </a:t>
            </a:r>
          </a:p>
          <a:p>
            <a:pPr algn="l">
              <a:lnSpc>
                <a:spcPts val="3919"/>
              </a:lnSpc>
              <a:spcBef>
                <a:spcPct val="0"/>
              </a:spcBef>
            </a:pPr>
            <a:r>
              <a:rPr lang="en-US" sz="2799" dirty="0">
                <a:solidFill>
                  <a:srgbClr val="000000"/>
                </a:solidFill>
                <a:latin typeface="Open Sans"/>
                <a:ea typeface="Open Sans"/>
                <a:cs typeface="Open Sans"/>
                <a:sym typeface="Open Sans"/>
              </a:rPr>
              <a:t>Este </a:t>
            </a:r>
            <a:r>
              <a:rPr lang="en-US" sz="2799" dirty="0" err="1">
                <a:solidFill>
                  <a:srgbClr val="000000"/>
                </a:solidFill>
                <a:latin typeface="Open Sans"/>
                <a:ea typeface="Open Sans"/>
                <a:cs typeface="Open Sans"/>
                <a:sym typeface="Open Sans"/>
              </a:rPr>
              <a:t>proyecto</a:t>
            </a:r>
            <a:r>
              <a:rPr lang="en-US" sz="2799" dirty="0">
                <a:solidFill>
                  <a:srgbClr val="000000"/>
                </a:solidFill>
                <a:latin typeface="Open Sans"/>
                <a:ea typeface="Open Sans"/>
                <a:cs typeface="Open Sans"/>
                <a:sym typeface="Open Sans"/>
              </a:rPr>
              <a:t> propone la </a:t>
            </a:r>
            <a:r>
              <a:rPr lang="en-US" sz="2799" dirty="0" err="1">
                <a:solidFill>
                  <a:srgbClr val="000000"/>
                </a:solidFill>
                <a:latin typeface="Open Sans"/>
                <a:ea typeface="Open Sans"/>
                <a:cs typeface="Open Sans"/>
                <a:sym typeface="Open Sans"/>
              </a:rPr>
              <a:t>creación</a:t>
            </a:r>
            <a:r>
              <a:rPr lang="en-US" sz="2799" dirty="0">
                <a:solidFill>
                  <a:srgbClr val="000000"/>
                </a:solidFill>
                <a:latin typeface="Open Sans"/>
                <a:ea typeface="Open Sans"/>
                <a:cs typeface="Open Sans"/>
                <a:sym typeface="Open Sans"/>
              </a:rPr>
              <a:t> de </a:t>
            </a:r>
            <a:r>
              <a:rPr lang="en-US" sz="2799" dirty="0" err="1">
                <a:solidFill>
                  <a:srgbClr val="000000"/>
                </a:solidFill>
                <a:latin typeface="Open Sans"/>
                <a:ea typeface="Open Sans"/>
                <a:cs typeface="Open Sans"/>
                <a:sym typeface="Open Sans"/>
              </a:rPr>
              <a:t>una</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aplicación</a:t>
            </a:r>
            <a:r>
              <a:rPr lang="en-US" sz="2799" dirty="0">
                <a:solidFill>
                  <a:srgbClr val="000000"/>
                </a:solidFill>
                <a:latin typeface="Open Sans"/>
                <a:ea typeface="Open Sans"/>
                <a:cs typeface="Open Sans"/>
                <a:sym typeface="Open Sans"/>
              </a:rPr>
              <a:t> de </a:t>
            </a:r>
            <a:r>
              <a:rPr lang="en-US" sz="2799" dirty="0" err="1">
                <a:solidFill>
                  <a:srgbClr val="000000"/>
                </a:solidFill>
                <a:latin typeface="Open Sans"/>
                <a:ea typeface="Open Sans"/>
                <a:cs typeface="Open Sans"/>
                <a:sym typeface="Open Sans"/>
              </a:rPr>
              <a:t>escritorio</a:t>
            </a:r>
            <a:r>
              <a:rPr lang="en-US" sz="2799" dirty="0">
                <a:solidFill>
                  <a:srgbClr val="000000"/>
                </a:solidFill>
                <a:latin typeface="Open Sans"/>
                <a:ea typeface="Open Sans"/>
                <a:cs typeface="Open Sans"/>
                <a:sym typeface="Open Sans"/>
              </a:rPr>
              <a:t> que </a:t>
            </a:r>
            <a:r>
              <a:rPr lang="en-US" sz="2799" dirty="0" err="1">
                <a:solidFill>
                  <a:srgbClr val="000000"/>
                </a:solidFill>
                <a:latin typeface="Open Sans"/>
                <a:ea typeface="Open Sans"/>
                <a:cs typeface="Open Sans"/>
                <a:sym typeface="Open Sans"/>
              </a:rPr>
              <a:t>automatice</a:t>
            </a:r>
            <a:r>
              <a:rPr lang="en-US" sz="2799" dirty="0">
                <a:solidFill>
                  <a:srgbClr val="000000"/>
                </a:solidFill>
                <a:latin typeface="Open Sans"/>
                <a:ea typeface="Open Sans"/>
                <a:cs typeface="Open Sans"/>
                <a:sym typeface="Open Sans"/>
              </a:rPr>
              <a:t> y </a:t>
            </a:r>
            <a:r>
              <a:rPr lang="en-US" sz="2799" dirty="0" err="1">
                <a:solidFill>
                  <a:srgbClr val="000000"/>
                </a:solidFill>
                <a:latin typeface="Open Sans"/>
                <a:ea typeface="Open Sans"/>
                <a:cs typeface="Open Sans"/>
                <a:sym typeface="Open Sans"/>
              </a:rPr>
              <a:t>centralice</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el</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registro</a:t>
            </a:r>
            <a:r>
              <a:rPr lang="en-US" sz="2799" dirty="0">
                <a:solidFill>
                  <a:srgbClr val="000000"/>
                </a:solidFill>
                <a:latin typeface="Open Sans"/>
                <a:ea typeface="Open Sans"/>
                <a:cs typeface="Open Sans"/>
                <a:sym typeface="Open Sans"/>
              </a:rPr>
              <a:t> de </a:t>
            </a:r>
            <a:r>
              <a:rPr lang="en-US" sz="2799" dirty="0" err="1">
                <a:solidFill>
                  <a:srgbClr val="000000"/>
                </a:solidFill>
                <a:latin typeface="Open Sans"/>
                <a:ea typeface="Open Sans"/>
                <a:cs typeface="Open Sans"/>
                <a:sym typeface="Open Sans"/>
              </a:rPr>
              <a:t>pedidos</a:t>
            </a:r>
            <a:r>
              <a:rPr lang="en-US" sz="2799" dirty="0">
                <a:solidFill>
                  <a:srgbClr val="000000"/>
                </a:solidFill>
                <a:latin typeface="Open Sans"/>
                <a:ea typeface="Open Sans"/>
                <a:cs typeface="Open Sans"/>
                <a:sym typeface="Open Sans"/>
              </a:rPr>
              <a:t>, lo que </a:t>
            </a:r>
            <a:r>
              <a:rPr lang="en-US" sz="2799" dirty="0" err="1">
                <a:solidFill>
                  <a:srgbClr val="000000"/>
                </a:solidFill>
                <a:latin typeface="Open Sans"/>
                <a:ea typeface="Open Sans"/>
                <a:cs typeface="Open Sans"/>
                <a:sym typeface="Open Sans"/>
              </a:rPr>
              <a:t>permitirá</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reducir</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errores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optimizar</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el</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tiempo</a:t>
            </a:r>
            <a:r>
              <a:rPr lang="en-US" sz="2799" dirty="0">
                <a:solidFill>
                  <a:srgbClr val="000000"/>
                </a:solidFill>
                <a:latin typeface="Open Sans"/>
                <a:ea typeface="Open Sans"/>
                <a:cs typeface="Open Sans"/>
                <a:sym typeface="Open Sans"/>
              </a:rPr>
              <a:t> de </a:t>
            </a:r>
            <a:r>
              <a:rPr lang="en-US" sz="2799" dirty="0" err="1">
                <a:solidFill>
                  <a:srgbClr val="000000"/>
                </a:solidFill>
                <a:latin typeface="Open Sans"/>
                <a:ea typeface="Open Sans"/>
                <a:cs typeface="Open Sans"/>
                <a:sym typeface="Open Sans"/>
              </a:rPr>
              <a:t>respuesta</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en</a:t>
            </a:r>
            <a:r>
              <a:rPr lang="en-US" sz="2799" dirty="0">
                <a:solidFill>
                  <a:srgbClr val="000000"/>
                </a:solidFill>
                <a:latin typeface="Open Sans"/>
                <a:ea typeface="Open Sans"/>
                <a:cs typeface="Open Sans"/>
                <a:sym typeface="Open Sans"/>
              </a:rPr>
              <a:t> la </a:t>
            </a:r>
            <a:r>
              <a:rPr lang="en-US" sz="2799" dirty="0" err="1">
                <a:solidFill>
                  <a:srgbClr val="000000"/>
                </a:solidFill>
                <a:latin typeface="Open Sans"/>
                <a:ea typeface="Open Sans"/>
                <a:cs typeface="Open Sans"/>
                <a:sym typeface="Open Sans"/>
              </a:rPr>
              <a:t>toma</a:t>
            </a:r>
            <a:r>
              <a:rPr lang="en-US" sz="2799" dirty="0">
                <a:solidFill>
                  <a:srgbClr val="000000"/>
                </a:solidFill>
                <a:latin typeface="Open Sans"/>
                <a:ea typeface="Open Sans"/>
                <a:cs typeface="Open Sans"/>
                <a:sym typeface="Open Sans"/>
              </a:rPr>
              <a:t> y </a:t>
            </a:r>
            <a:r>
              <a:rPr lang="en-US" sz="2799" dirty="0" err="1">
                <a:solidFill>
                  <a:srgbClr val="000000"/>
                </a:solidFill>
                <a:latin typeface="Open Sans"/>
                <a:ea typeface="Open Sans"/>
                <a:cs typeface="Open Sans"/>
                <a:sym typeface="Open Sans"/>
              </a:rPr>
              <a:t>entrega</a:t>
            </a:r>
            <a:r>
              <a:rPr lang="en-US" sz="2799" dirty="0">
                <a:solidFill>
                  <a:srgbClr val="000000"/>
                </a:solidFill>
                <a:latin typeface="Open Sans"/>
                <a:ea typeface="Open Sans"/>
                <a:cs typeface="Open Sans"/>
                <a:sym typeface="Open Sans"/>
              </a:rPr>
              <a:t> de </a:t>
            </a:r>
            <a:r>
              <a:rPr lang="en-US" sz="2799" dirty="0" err="1">
                <a:solidFill>
                  <a:srgbClr val="000000"/>
                </a:solidFill>
                <a:latin typeface="Open Sans"/>
                <a:ea typeface="Open Sans"/>
                <a:cs typeface="Open Sans"/>
                <a:sym typeface="Open Sans"/>
              </a:rPr>
              <a:t>órdenes</a:t>
            </a:r>
            <a:r>
              <a:rPr lang="en-US" sz="2799" dirty="0">
                <a:solidFill>
                  <a:srgbClr val="000000"/>
                </a:solidFill>
                <a:latin typeface="Open Sans"/>
                <a:ea typeface="Open Sans"/>
                <a:cs typeface="Open Sans"/>
                <a:sym typeface="Open Sans"/>
              </a:rPr>
              <a:t>, y </a:t>
            </a:r>
            <a:r>
              <a:rPr lang="en-US" sz="2799" dirty="0" err="1">
                <a:solidFill>
                  <a:srgbClr val="000000"/>
                </a:solidFill>
                <a:latin typeface="Open Sans"/>
                <a:ea typeface="Open Sans"/>
                <a:cs typeface="Open Sans"/>
                <a:sym typeface="Open Sans"/>
              </a:rPr>
              <a:t>mejorar</a:t>
            </a:r>
            <a:r>
              <a:rPr lang="en-US" sz="2799" dirty="0">
                <a:solidFill>
                  <a:srgbClr val="000000"/>
                </a:solidFill>
                <a:latin typeface="Open Sans"/>
                <a:ea typeface="Open Sans"/>
                <a:cs typeface="Open Sans"/>
                <a:sym typeface="Open Sans"/>
              </a:rPr>
              <a:t> la </a:t>
            </a:r>
            <a:r>
              <a:rPr lang="en-US" sz="2799" dirty="0" err="1">
                <a:solidFill>
                  <a:srgbClr val="000000"/>
                </a:solidFill>
                <a:latin typeface="Open Sans"/>
                <a:ea typeface="Open Sans"/>
                <a:cs typeface="Open Sans"/>
                <a:sym typeface="Open Sans"/>
              </a:rPr>
              <a:t>experiencia</a:t>
            </a:r>
            <a:r>
              <a:rPr lang="en-US" sz="2799" dirty="0">
                <a:solidFill>
                  <a:srgbClr val="000000"/>
                </a:solidFill>
                <a:latin typeface="Open Sans"/>
                <a:ea typeface="Open Sans"/>
                <a:cs typeface="Open Sans"/>
                <a:sym typeface="Open Sans"/>
              </a:rPr>
              <a:t> del </a:t>
            </a:r>
            <a:r>
              <a:rPr lang="en-US" sz="2799" dirty="0" err="1">
                <a:solidFill>
                  <a:srgbClr val="000000"/>
                </a:solidFill>
                <a:latin typeface="Open Sans"/>
                <a:ea typeface="Open Sans"/>
                <a:cs typeface="Open Sans"/>
                <a:sym typeface="Open Sans"/>
              </a:rPr>
              <a:t>cliente</a:t>
            </a:r>
            <a:r>
              <a:rPr lang="en-US" sz="2799" dirty="0">
                <a:solidFill>
                  <a:srgbClr val="000000"/>
                </a:solidFill>
                <a:latin typeface="Open Sans"/>
                <a:ea typeface="Open Sans"/>
                <a:cs typeface="Open Sans"/>
                <a:sym typeface="Open Sans"/>
              </a:rPr>
              <a:t>. Además, al </a:t>
            </a:r>
            <a:r>
              <a:rPr lang="en-US" sz="2799" dirty="0" err="1">
                <a:solidFill>
                  <a:srgbClr val="000000"/>
                </a:solidFill>
                <a:latin typeface="Open Sans"/>
                <a:ea typeface="Open Sans"/>
                <a:cs typeface="Open Sans"/>
                <a:sym typeface="Open Sans"/>
              </a:rPr>
              <a:t>contar</a:t>
            </a:r>
            <a:r>
              <a:rPr lang="en-US" sz="2799" dirty="0">
                <a:solidFill>
                  <a:srgbClr val="000000"/>
                </a:solidFill>
                <a:latin typeface="Open Sans"/>
                <a:ea typeface="Open Sans"/>
                <a:cs typeface="Open Sans"/>
                <a:sym typeface="Open Sans"/>
              </a:rPr>
              <a:t> con un </a:t>
            </a:r>
            <a:r>
              <a:rPr lang="en-US" sz="2799" dirty="0" err="1">
                <a:solidFill>
                  <a:srgbClr val="000000"/>
                </a:solidFill>
                <a:latin typeface="Open Sans"/>
                <a:ea typeface="Open Sans"/>
                <a:cs typeface="Open Sans"/>
                <a:sym typeface="Open Sans"/>
              </a:rPr>
              <a:t>sistema</a:t>
            </a:r>
            <a:r>
              <a:rPr lang="en-US" sz="2799" dirty="0">
                <a:solidFill>
                  <a:srgbClr val="000000"/>
                </a:solidFill>
                <a:latin typeface="Open Sans"/>
                <a:ea typeface="Open Sans"/>
                <a:cs typeface="Open Sans"/>
                <a:sym typeface="Open Sans"/>
              </a:rPr>
              <a:t> digital, </a:t>
            </a:r>
            <a:r>
              <a:rPr lang="en-US" sz="2799" dirty="0" err="1">
                <a:solidFill>
                  <a:srgbClr val="000000"/>
                </a:solidFill>
                <a:latin typeface="Open Sans"/>
                <a:ea typeface="Open Sans"/>
                <a:cs typeface="Open Sans"/>
                <a:sym typeface="Open Sans"/>
              </a:rPr>
              <a:t>será</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posible</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llevar</a:t>
            </a:r>
            <a:r>
              <a:rPr lang="en-US" sz="2799" dirty="0">
                <a:solidFill>
                  <a:srgbClr val="000000"/>
                </a:solidFill>
                <a:latin typeface="Open Sans"/>
                <a:ea typeface="Open Sans"/>
                <a:cs typeface="Open Sans"/>
                <a:sym typeface="Open Sans"/>
              </a:rPr>
              <a:t> un control </a:t>
            </a:r>
            <a:r>
              <a:rPr lang="en-US" sz="2799" dirty="0" err="1">
                <a:solidFill>
                  <a:srgbClr val="000000"/>
                </a:solidFill>
                <a:latin typeface="Open Sans"/>
                <a:ea typeface="Open Sans"/>
                <a:cs typeface="Open Sans"/>
                <a:sym typeface="Open Sans"/>
              </a:rPr>
              <a:t>preciso</a:t>
            </a:r>
            <a:r>
              <a:rPr lang="en-US" sz="2799" dirty="0">
                <a:solidFill>
                  <a:srgbClr val="000000"/>
                </a:solidFill>
                <a:latin typeface="Open Sans"/>
                <a:ea typeface="Open Sans"/>
                <a:cs typeface="Open Sans"/>
                <a:sym typeface="Open Sans"/>
              </a:rPr>
              <a:t> del </a:t>
            </a:r>
            <a:r>
              <a:rPr lang="en-US" sz="2799" dirty="0" err="1">
                <a:solidFill>
                  <a:srgbClr val="000000"/>
                </a:solidFill>
                <a:latin typeface="Open Sans"/>
                <a:ea typeface="Open Sans"/>
                <a:cs typeface="Open Sans"/>
                <a:sym typeface="Open Sans"/>
              </a:rPr>
              <a:t>inventario</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generar</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reportes</a:t>
            </a:r>
            <a:r>
              <a:rPr lang="en-US" sz="2799" dirty="0">
                <a:solidFill>
                  <a:srgbClr val="000000"/>
                </a:solidFill>
                <a:latin typeface="Open Sans"/>
                <a:ea typeface="Open Sans"/>
                <a:cs typeface="Open Sans"/>
                <a:sym typeface="Open Sans"/>
              </a:rPr>
              <a:t> de </a:t>
            </a:r>
            <a:r>
              <a:rPr lang="en-US" sz="2799" dirty="0" err="1">
                <a:solidFill>
                  <a:srgbClr val="000000"/>
                </a:solidFill>
                <a:latin typeface="Open Sans"/>
                <a:ea typeface="Open Sans"/>
                <a:cs typeface="Open Sans"/>
                <a:sym typeface="Open Sans"/>
              </a:rPr>
              <a:t>ventas</a:t>
            </a:r>
            <a:r>
              <a:rPr lang="en-US" sz="2799" dirty="0">
                <a:solidFill>
                  <a:srgbClr val="000000"/>
                </a:solidFill>
                <a:latin typeface="Open Sans"/>
                <a:ea typeface="Open Sans"/>
                <a:cs typeface="Open Sans"/>
                <a:sym typeface="Open Sans"/>
              </a:rPr>
              <a:t> y </a:t>
            </a:r>
            <a:r>
              <a:rPr lang="en-US" sz="2799" dirty="0" err="1">
                <a:solidFill>
                  <a:srgbClr val="000000"/>
                </a:solidFill>
                <a:latin typeface="Open Sans"/>
                <a:ea typeface="Open Sans"/>
                <a:cs typeface="Open Sans"/>
                <a:sym typeface="Open Sans"/>
              </a:rPr>
              <a:t>obtener</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información</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valiosa</a:t>
            </a:r>
            <a:r>
              <a:rPr lang="en-US" sz="2799" dirty="0">
                <a:solidFill>
                  <a:srgbClr val="000000"/>
                </a:solidFill>
                <a:latin typeface="Open Sans"/>
                <a:ea typeface="Open Sans"/>
                <a:cs typeface="Open Sans"/>
                <a:sym typeface="Open Sans"/>
              </a:rPr>
              <a:t> para la </a:t>
            </a:r>
            <a:r>
              <a:rPr lang="en-US" sz="2799" dirty="0" err="1">
                <a:solidFill>
                  <a:srgbClr val="000000"/>
                </a:solidFill>
                <a:latin typeface="Open Sans"/>
                <a:ea typeface="Open Sans"/>
                <a:cs typeface="Open Sans"/>
                <a:sym typeface="Open Sans"/>
              </a:rPr>
              <a:t>toma</a:t>
            </a:r>
            <a:r>
              <a:rPr lang="en-US" sz="2799" dirty="0">
                <a:solidFill>
                  <a:srgbClr val="000000"/>
                </a:solidFill>
                <a:latin typeface="Open Sans"/>
                <a:ea typeface="Open Sans"/>
                <a:cs typeface="Open Sans"/>
                <a:sym typeface="Open Sans"/>
              </a:rPr>
              <a:t> de </a:t>
            </a:r>
            <a:r>
              <a:rPr lang="en-US" sz="2799" dirty="0" err="1">
                <a:solidFill>
                  <a:srgbClr val="000000"/>
                </a:solidFill>
                <a:latin typeface="Open Sans"/>
                <a:ea typeface="Open Sans"/>
                <a:cs typeface="Open Sans"/>
                <a:sym typeface="Open Sans"/>
              </a:rPr>
              <a:t>decisiones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estratégicas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como</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promociones</a:t>
            </a:r>
            <a:r>
              <a:rPr lang="en-US" sz="2799" dirty="0">
                <a:solidFill>
                  <a:srgbClr val="000000"/>
                </a:solidFill>
                <a:latin typeface="Open Sans"/>
                <a:ea typeface="Open Sans"/>
                <a:cs typeface="Open Sans"/>
                <a:sym typeface="Open Sans"/>
              </a:rPr>
              <a:t> o </a:t>
            </a:r>
            <a:r>
              <a:rPr lang="en-US" sz="2799" dirty="0" err="1">
                <a:solidFill>
                  <a:srgbClr val="000000"/>
                </a:solidFill>
                <a:latin typeface="Open Sans"/>
                <a:ea typeface="Open Sans"/>
                <a:cs typeface="Open Sans"/>
                <a:sym typeface="Open Sans"/>
              </a:rPr>
              <a:t>ajustes</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en</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el</a:t>
            </a:r>
            <a:r>
              <a:rPr lang="en-US" sz="2799" dirty="0">
                <a:solidFill>
                  <a:srgbClr val="000000"/>
                </a:solidFill>
                <a:latin typeface="Open Sans"/>
                <a:ea typeface="Open Sans"/>
                <a:cs typeface="Open Sans"/>
                <a:sym typeface="Open Sans"/>
              </a:rPr>
              <a:t> </a:t>
            </a:r>
            <a:r>
              <a:rPr lang="en-US" sz="2799" dirty="0" err="1">
                <a:solidFill>
                  <a:srgbClr val="000000"/>
                </a:solidFill>
                <a:latin typeface="Open Sans"/>
                <a:ea typeface="Open Sans"/>
                <a:cs typeface="Open Sans"/>
                <a:sym typeface="Open Sans"/>
              </a:rPr>
              <a:t>menú</a:t>
            </a:r>
            <a:r>
              <a:rPr lang="en-US" sz="2799" dirty="0">
                <a:solidFill>
                  <a:srgbClr val="000000"/>
                </a:solidFill>
                <a:latin typeface="Open Sans"/>
                <a:ea typeface="Open Sans"/>
                <a:cs typeface="Open Sans"/>
                <a:sym typeface="Open Sans"/>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72306" y="6300935"/>
            <a:ext cx="2981890" cy="3241185"/>
          </a:xfrm>
          <a:prstGeom prst="rect">
            <a:avLst/>
          </a:prstGeom>
        </p:spPr>
      </p:pic>
      <p:grpSp>
        <p:nvGrpSpPr>
          <p:cNvPr id="3" name="Group 3"/>
          <p:cNvGrpSpPr/>
          <p:nvPr/>
        </p:nvGrpSpPr>
        <p:grpSpPr>
          <a:xfrm>
            <a:off x="8299127" y="14287"/>
            <a:ext cx="497597" cy="10272713"/>
            <a:chOff x="0" y="0"/>
            <a:chExt cx="131054" cy="2864218"/>
          </a:xfrm>
        </p:grpSpPr>
        <p:sp>
          <p:nvSpPr>
            <p:cNvPr id="4" name="Freeform 4"/>
            <p:cNvSpPr/>
            <p:nvPr/>
          </p:nvSpPr>
          <p:spPr>
            <a:xfrm>
              <a:off x="0" y="0"/>
              <a:ext cx="131054" cy="2864218"/>
            </a:xfrm>
            <a:custGeom>
              <a:avLst/>
              <a:gdLst/>
              <a:ahLst/>
              <a:cxnLst/>
              <a:rect l="l" t="t" r="r" b="b"/>
              <a:pathLst>
                <a:path w="131054" h="2864218">
                  <a:moveTo>
                    <a:pt x="0" y="0"/>
                  </a:moveTo>
                  <a:lnTo>
                    <a:pt x="131054" y="0"/>
                  </a:lnTo>
                  <a:lnTo>
                    <a:pt x="131054" y="2864218"/>
                  </a:lnTo>
                  <a:lnTo>
                    <a:pt x="0" y="2864218"/>
                  </a:lnTo>
                  <a:close/>
                </a:path>
              </a:pathLst>
            </a:custGeom>
            <a:solidFill>
              <a:srgbClr val="000000"/>
            </a:solidFill>
          </p:spPr>
        </p:sp>
        <p:sp>
          <p:nvSpPr>
            <p:cNvPr id="5" name="TextBox 5"/>
            <p:cNvSpPr txBox="1"/>
            <p:nvPr/>
          </p:nvSpPr>
          <p:spPr>
            <a:xfrm>
              <a:off x="0" y="-38100"/>
              <a:ext cx="131054" cy="290231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12406" y="1855300"/>
            <a:ext cx="7639446" cy="4055110"/>
          </a:xfrm>
          <a:prstGeom prst="rect">
            <a:avLst/>
          </a:prstGeom>
        </p:spPr>
        <p:txBody>
          <a:bodyPr lIns="0" tIns="0" rIns="0" bIns="0" rtlCol="0" anchor="t">
            <a:spAutoFit/>
          </a:bodyPr>
          <a:lstStyle/>
          <a:p>
            <a:pPr algn="ctr">
              <a:lnSpc>
                <a:spcPts val="4759"/>
              </a:lnSpc>
              <a:spcBef>
                <a:spcPct val="0"/>
              </a:spcBef>
            </a:pPr>
            <a:r>
              <a:rPr lang="en-US" sz="3399" b="1">
                <a:solidFill>
                  <a:srgbClr val="000000"/>
                </a:solidFill>
                <a:latin typeface="Open Sans Bold"/>
                <a:ea typeface="Open Sans Bold"/>
                <a:cs typeface="Open Sans Bold"/>
                <a:sym typeface="Open Sans Bold"/>
              </a:rPr>
              <a:t>Objetivo General:</a:t>
            </a:r>
            <a:r>
              <a:rPr lang="en-US" sz="3399">
                <a:solidFill>
                  <a:srgbClr val="000000"/>
                </a:solidFill>
                <a:latin typeface="Open Sans"/>
                <a:ea typeface="Open Sans"/>
                <a:cs typeface="Open Sans"/>
                <a:sym typeface="Open Sans"/>
              </a:rPr>
              <a:t> </a:t>
            </a:r>
          </a:p>
          <a:p>
            <a:pPr algn="ctr">
              <a:lnSpc>
                <a:spcPts val="3920"/>
              </a:lnSpc>
              <a:spcBef>
                <a:spcPct val="0"/>
              </a:spcBef>
            </a:pPr>
            <a:r>
              <a:rPr lang="en-US" sz="2800">
                <a:solidFill>
                  <a:srgbClr val="000000"/>
                </a:solidFill>
                <a:latin typeface="Open Sans"/>
                <a:ea typeface="Open Sans"/>
                <a:cs typeface="Open Sans"/>
                <a:sym typeface="Open Sans"/>
              </a:rPr>
              <a:t>Desarrollar una aplicación de escritorio para la hamburguesería Piccola, que permita automatizar el proceso de registro y gestión de pedidos, con el fin de mejorar la eficiencia operativa, reducir los errores en la toma de pedidos, optimizar la atención al cliente y facilitar el control administrativo del negocio</a:t>
            </a:r>
          </a:p>
        </p:txBody>
      </p:sp>
      <p:sp>
        <p:nvSpPr>
          <p:cNvPr id="7" name="TextBox 7"/>
          <p:cNvSpPr txBox="1"/>
          <p:nvPr/>
        </p:nvSpPr>
        <p:spPr>
          <a:xfrm>
            <a:off x="9144000" y="358458"/>
            <a:ext cx="8861155" cy="9161780"/>
          </a:xfrm>
          <a:prstGeom prst="rect">
            <a:avLst/>
          </a:prstGeom>
        </p:spPr>
        <p:txBody>
          <a:bodyPr lIns="0" tIns="0" rIns="0" bIns="0" rtlCol="0" anchor="t">
            <a:spAutoFit/>
          </a:bodyPr>
          <a:lstStyle/>
          <a:p>
            <a:pPr algn="ctr">
              <a:lnSpc>
                <a:spcPts val="4759"/>
              </a:lnSpc>
              <a:spcBef>
                <a:spcPct val="0"/>
              </a:spcBef>
            </a:pPr>
            <a:r>
              <a:rPr lang="en-US" sz="3399" b="1" dirty="0" err="1">
                <a:solidFill>
                  <a:srgbClr val="000000"/>
                </a:solidFill>
                <a:latin typeface="Open Sans Bold"/>
                <a:ea typeface="Open Sans Bold"/>
                <a:cs typeface="Open Sans Bold"/>
                <a:sym typeface="Open Sans Bold"/>
              </a:rPr>
              <a:t>Objetivos</a:t>
            </a:r>
            <a:r>
              <a:rPr lang="en-US" sz="3399" b="1" dirty="0">
                <a:solidFill>
                  <a:srgbClr val="000000"/>
                </a:solidFill>
                <a:latin typeface="Open Sans Bold"/>
                <a:ea typeface="Open Sans Bold"/>
                <a:cs typeface="Open Sans Bold"/>
                <a:sym typeface="Open Sans Bold"/>
              </a:rPr>
              <a:t> </a:t>
            </a:r>
            <a:r>
              <a:rPr lang="en-US" sz="3399" b="1" dirty="0" err="1">
                <a:solidFill>
                  <a:srgbClr val="000000"/>
                </a:solidFill>
                <a:latin typeface="Open Sans Bold"/>
                <a:ea typeface="Open Sans Bold"/>
                <a:cs typeface="Open Sans Bold"/>
                <a:sym typeface="Open Sans Bold"/>
              </a:rPr>
              <a:t>Específicos</a:t>
            </a:r>
            <a:r>
              <a:rPr lang="en-US" sz="3399" b="1" dirty="0">
                <a:solidFill>
                  <a:srgbClr val="000000"/>
                </a:solidFill>
                <a:latin typeface="Open Sans Bold"/>
                <a:ea typeface="Open Sans Bold"/>
                <a:cs typeface="Open Sans Bold"/>
                <a:sym typeface="Open Sans Bold"/>
              </a:rPr>
              <a:t>: </a:t>
            </a:r>
          </a:p>
          <a:p>
            <a:pPr marL="582933" lvl="1" indent="-291467" algn="l">
              <a:lnSpc>
                <a:spcPts val="3780"/>
              </a:lnSpc>
              <a:spcBef>
                <a:spcPct val="0"/>
              </a:spcBef>
              <a:buFont typeface="Arial"/>
              <a:buChar char="•"/>
            </a:pPr>
            <a:r>
              <a:rPr lang="en-US" sz="2700" dirty="0" err="1">
                <a:solidFill>
                  <a:srgbClr val="000000"/>
                </a:solidFill>
                <a:latin typeface="Open Sans"/>
                <a:ea typeface="Open Sans"/>
                <a:cs typeface="Open Sans"/>
                <a:sym typeface="Open Sans"/>
              </a:rPr>
              <a:t>Implementar</a:t>
            </a:r>
            <a:r>
              <a:rPr lang="en-US" sz="2700" dirty="0">
                <a:solidFill>
                  <a:srgbClr val="000000"/>
                </a:solidFill>
                <a:latin typeface="Open Sans"/>
                <a:ea typeface="Open Sans"/>
                <a:cs typeface="Open Sans"/>
                <a:sym typeface="Open Sans"/>
              </a:rPr>
              <a:t> un </a:t>
            </a:r>
            <a:r>
              <a:rPr lang="en-US" sz="2700" dirty="0" err="1">
                <a:solidFill>
                  <a:srgbClr val="000000"/>
                </a:solidFill>
                <a:latin typeface="Open Sans"/>
                <a:ea typeface="Open Sans"/>
                <a:cs typeface="Open Sans"/>
                <a:sym typeface="Open Sans"/>
              </a:rPr>
              <a:t>sistema</a:t>
            </a:r>
            <a:r>
              <a:rPr lang="en-US" sz="2700" dirty="0">
                <a:solidFill>
                  <a:srgbClr val="000000"/>
                </a:solidFill>
                <a:latin typeface="Open Sans"/>
                <a:ea typeface="Open Sans"/>
                <a:cs typeface="Open Sans"/>
                <a:sym typeface="Open Sans"/>
              </a:rPr>
              <a:t> digital de </a:t>
            </a:r>
            <a:r>
              <a:rPr lang="en-US" sz="2700" dirty="0" err="1">
                <a:solidFill>
                  <a:srgbClr val="000000"/>
                </a:solidFill>
                <a:latin typeface="Open Sans"/>
                <a:ea typeface="Open Sans"/>
                <a:cs typeface="Open Sans"/>
                <a:sym typeface="Open Sans"/>
              </a:rPr>
              <a:t>registro</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pedidos</a:t>
            </a:r>
            <a:r>
              <a:rPr lang="en-US" sz="2700" dirty="0">
                <a:solidFill>
                  <a:srgbClr val="000000"/>
                </a:solidFill>
                <a:latin typeface="Open Sans"/>
                <a:ea typeface="Open Sans"/>
                <a:cs typeface="Open Sans"/>
                <a:sym typeface="Open Sans"/>
              </a:rPr>
              <a:t>, que </a:t>
            </a:r>
            <a:r>
              <a:rPr lang="en-US" sz="2700" dirty="0" err="1">
                <a:solidFill>
                  <a:srgbClr val="000000"/>
                </a:solidFill>
                <a:latin typeface="Open Sans"/>
                <a:ea typeface="Open Sans"/>
                <a:cs typeface="Open Sans"/>
                <a:sym typeface="Open Sans"/>
              </a:rPr>
              <a:t>permita</a:t>
            </a:r>
            <a:r>
              <a:rPr lang="en-US" sz="2700" dirty="0">
                <a:solidFill>
                  <a:srgbClr val="000000"/>
                </a:solidFill>
                <a:latin typeface="Open Sans"/>
                <a:ea typeface="Open Sans"/>
                <a:cs typeface="Open Sans"/>
                <a:sym typeface="Open Sans"/>
              </a:rPr>
              <a:t> a los </a:t>
            </a:r>
            <a:r>
              <a:rPr lang="en-US" sz="2700" dirty="0" err="1">
                <a:solidFill>
                  <a:srgbClr val="000000"/>
                </a:solidFill>
                <a:latin typeface="Open Sans"/>
                <a:ea typeface="Open Sans"/>
                <a:cs typeface="Open Sans"/>
                <a:sym typeface="Open Sans"/>
              </a:rPr>
              <a:t>empleados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ingresar</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gestionar</a:t>
            </a:r>
            <a:r>
              <a:rPr lang="en-US" sz="2700" dirty="0">
                <a:solidFill>
                  <a:srgbClr val="000000"/>
                </a:solidFill>
                <a:latin typeface="Open Sans"/>
                <a:ea typeface="Open Sans"/>
                <a:cs typeface="Open Sans"/>
                <a:sym typeface="Open Sans"/>
              </a:rPr>
              <a:t> las </a:t>
            </a:r>
            <a:r>
              <a:rPr lang="en-US" sz="2700" dirty="0" err="1">
                <a:solidFill>
                  <a:srgbClr val="000000"/>
                </a:solidFill>
                <a:latin typeface="Open Sans"/>
                <a:ea typeface="Open Sans"/>
                <a:cs typeface="Open Sans"/>
                <a:sym typeface="Open Sans"/>
              </a:rPr>
              <a:t>órdenes</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manera</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rápida</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eficiente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reduciendo</a:t>
            </a:r>
            <a:r>
              <a:rPr lang="en-US" sz="2700" dirty="0">
                <a:solidFill>
                  <a:srgbClr val="000000"/>
                </a:solidFill>
                <a:latin typeface="Open Sans"/>
                <a:ea typeface="Open Sans"/>
                <a:cs typeface="Open Sans"/>
                <a:sym typeface="Open Sans"/>
              </a:rPr>
              <a:t> los </a:t>
            </a:r>
            <a:r>
              <a:rPr lang="en-US" sz="2700" dirty="0" err="1">
                <a:solidFill>
                  <a:srgbClr val="000000"/>
                </a:solidFill>
                <a:latin typeface="Open Sans"/>
                <a:ea typeface="Open Sans"/>
                <a:cs typeface="Open Sans"/>
                <a:sym typeface="Open Sans"/>
              </a:rPr>
              <a:t>tiempos</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espera</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errores</a:t>
            </a:r>
            <a:r>
              <a:rPr lang="en-US" sz="2700" dirty="0">
                <a:solidFill>
                  <a:srgbClr val="000000"/>
                </a:solidFill>
                <a:latin typeface="Open Sans"/>
                <a:ea typeface="Open Sans"/>
                <a:cs typeface="Open Sans"/>
                <a:sym typeface="Open Sans"/>
              </a:rPr>
              <a:t>. </a:t>
            </a:r>
          </a:p>
          <a:p>
            <a:pPr marL="582933" lvl="1" indent="-291467" algn="l">
              <a:lnSpc>
                <a:spcPts val="3780"/>
              </a:lnSpc>
              <a:spcBef>
                <a:spcPct val="0"/>
              </a:spcBef>
              <a:buFont typeface="Arial"/>
              <a:buChar char="•"/>
            </a:pPr>
            <a:r>
              <a:rPr lang="en-US" sz="2700" dirty="0" err="1">
                <a:solidFill>
                  <a:srgbClr val="000000"/>
                </a:solidFill>
                <a:latin typeface="Open Sans"/>
                <a:ea typeface="Open Sans"/>
                <a:cs typeface="Open Sans"/>
                <a:sym typeface="Open Sans"/>
              </a:rPr>
              <a:t>Desarrollar</a:t>
            </a:r>
            <a:r>
              <a:rPr lang="en-US" sz="2700" dirty="0">
                <a:solidFill>
                  <a:srgbClr val="000000"/>
                </a:solidFill>
                <a:latin typeface="Open Sans"/>
                <a:ea typeface="Open Sans"/>
                <a:cs typeface="Open Sans"/>
                <a:sym typeface="Open Sans"/>
              </a:rPr>
              <a:t> una </a:t>
            </a:r>
            <a:r>
              <a:rPr lang="en-US" sz="2700" dirty="0" err="1">
                <a:solidFill>
                  <a:srgbClr val="000000"/>
                </a:solidFill>
                <a:latin typeface="Open Sans"/>
                <a:ea typeface="Open Sans"/>
                <a:cs typeface="Open Sans"/>
                <a:sym typeface="Open Sans"/>
              </a:rPr>
              <a:t>interfaz</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amigable</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accesible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mediante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el</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uso</a:t>
            </a:r>
            <a:r>
              <a:rPr lang="en-US" sz="2700" dirty="0">
                <a:solidFill>
                  <a:srgbClr val="000000"/>
                </a:solidFill>
                <a:latin typeface="Open Sans"/>
                <a:ea typeface="Open Sans"/>
                <a:cs typeface="Open Sans"/>
                <a:sym typeface="Open Sans"/>
              </a:rPr>
              <a:t> de Java con </a:t>
            </a:r>
            <a:r>
              <a:rPr lang="en-US" sz="2700" dirty="0" err="1">
                <a:solidFill>
                  <a:srgbClr val="000000"/>
                </a:solidFill>
                <a:latin typeface="Open Sans"/>
                <a:ea typeface="Open Sans"/>
                <a:cs typeface="Open Sans"/>
                <a:sym typeface="Open Sans"/>
              </a:rPr>
              <a:t>JFrame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en</a:t>
            </a:r>
            <a:r>
              <a:rPr lang="en-US" sz="2700" dirty="0">
                <a:solidFill>
                  <a:srgbClr val="000000"/>
                </a:solidFill>
                <a:latin typeface="Open Sans"/>
                <a:ea typeface="Open Sans"/>
                <a:cs typeface="Open Sans"/>
                <a:sym typeface="Open Sans"/>
              </a:rPr>
              <a:t> Apache NetBeans, que </a:t>
            </a:r>
            <a:r>
              <a:rPr lang="en-US" sz="2700" dirty="0" err="1">
                <a:solidFill>
                  <a:srgbClr val="000000"/>
                </a:solidFill>
                <a:latin typeface="Open Sans"/>
                <a:ea typeface="Open Sans"/>
                <a:cs typeface="Open Sans"/>
                <a:sym typeface="Open Sans"/>
              </a:rPr>
              <a:t>facilite</a:t>
            </a:r>
            <a:r>
              <a:rPr lang="en-US" sz="2700" dirty="0">
                <a:solidFill>
                  <a:srgbClr val="000000"/>
                </a:solidFill>
                <a:latin typeface="Open Sans"/>
                <a:ea typeface="Open Sans"/>
                <a:cs typeface="Open Sans"/>
                <a:sym typeface="Open Sans"/>
              </a:rPr>
              <a:t> la </a:t>
            </a:r>
            <a:r>
              <a:rPr lang="en-US" sz="2700" dirty="0" err="1">
                <a:solidFill>
                  <a:srgbClr val="000000"/>
                </a:solidFill>
                <a:latin typeface="Open Sans"/>
                <a:ea typeface="Open Sans"/>
                <a:cs typeface="Open Sans"/>
                <a:sym typeface="Open Sans"/>
              </a:rPr>
              <a:t>interacción</a:t>
            </a:r>
            <a:r>
              <a:rPr lang="en-US" sz="2700" dirty="0">
                <a:solidFill>
                  <a:srgbClr val="000000"/>
                </a:solidFill>
                <a:latin typeface="Open Sans"/>
                <a:ea typeface="Open Sans"/>
                <a:cs typeface="Open Sans"/>
                <a:sym typeface="Open Sans"/>
              </a:rPr>
              <a:t> del personal con </a:t>
            </a:r>
            <a:r>
              <a:rPr lang="en-US" sz="2700" dirty="0" err="1">
                <a:solidFill>
                  <a:srgbClr val="000000"/>
                </a:solidFill>
                <a:latin typeface="Open Sans"/>
                <a:ea typeface="Open Sans"/>
                <a:cs typeface="Open Sans"/>
                <a:sym typeface="Open Sans"/>
              </a:rPr>
              <a:t>el</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sistema</a:t>
            </a:r>
            <a:r>
              <a:rPr lang="en-US" sz="2700" dirty="0">
                <a:solidFill>
                  <a:srgbClr val="000000"/>
                </a:solidFill>
                <a:latin typeface="Open Sans"/>
                <a:ea typeface="Open Sans"/>
                <a:cs typeface="Open Sans"/>
                <a:sym typeface="Open Sans"/>
              </a:rPr>
              <a:t>. </a:t>
            </a:r>
          </a:p>
          <a:p>
            <a:pPr marL="582933" lvl="1" indent="-291467" algn="l">
              <a:lnSpc>
                <a:spcPts val="3780"/>
              </a:lnSpc>
              <a:spcBef>
                <a:spcPct val="0"/>
              </a:spcBef>
              <a:buFont typeface="Arial"/>
              <a:buChar char="•"/>
            </a:pPr>
            <a:r>
              <a:rPr lang="en-US" sz="2700" dirty="0" err="1">
                <a:solidFill>
                  <a:srgbClr val="000000"/>
                </a:solidFill>
                <a:latin typeface="Open Sans"/>
                <a:ea typeface="Open Sans"/>
                <a:cs typeface="Open Sans"/>
                <a:sym typeface="Open Sans"/>
              </a:rPr>
              <a:t>Generar</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reportes</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ventas</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pedidos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proporcionando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información</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detallada</a:t>
            </a:r>
            <a:r>
              <a:rPr lang="en-US" sz="2700" dirty="0">
                <a:solidFill>
                  <a:srgbClr val="000000"/>
                </a:solidFill>
                <a:latin typeface="Open Sans"/>
                <a:ea typeface="Open Sans"/>
                <a:cs typeface="Open Sans"/>
                <a:sym typeface="Open Sans"/>
              </a:rPr>
              <a:t> para la </a:t>
            </a:r>
            <a:r>
              <a:rPr lang="en-US" sz="2700" dirty="0" err="1">
                <a:solidFill>
                  <a:srgbClr val="000000"/>
                </a:solidFill>
                <a:latin typeface="Open Sans"/>
                <a:ea typeface="Open Sans"/>
                <a:cs typeface="Open Sans"/>
                <a:sym typeface="Open Sans"/>
              </a:rPr>
              <a:t>toma</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decisiones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estratégicas</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el</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análisis</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rendimiento</a:t>
            </a:r>
            <a:r>
              <a:rPr lang="en-US" sz="2700" dirty="0">
                <a:solidFill>
                  <a:srgbClr val="000000"/>
                </a:solidFill>
                <a:latin typeface="Open Sans"/>
                <a:ea typeface="Open Sans"/>
                <a:cs typeface="Open Sans"/>
                <a:sym typeface="Open Sans"/>
              </a:rPr>
              <a:t> del </a:t>
            </a:r>
            <a:r>
              <a:rPr lang="en-US" sz="2700" dirty="0" err="1">
                <a:solidFill>
                  <a:srgbClr val="000000"/>
                </a:solidFill>
                <a:latin typeface="Open Sans"/>
                <a:ea typeface="Open Sans"/>
                <a:cs typeface="Open Sans"/>
                <a:sym typeface="Open Sans"/>
              </a:rPr>
              <a:t>negocio</a:t>
            </a:r>
            <a:r>
              <a:rPr lang="en-US" sz="2700" dirty="0">
                <a:solidFill>
                  <a:srgbClr val="000000"/>
                </a:solidFill>
                <a:latin typeface="Open Sans"/>
                <a:ea typeface="Open Sans"/>
                <a:cs typeface="Open Sans"/>
                <a:sym typeface="Open Sans"/>
              </a:rPr>
              <a:t>. </a:t>
            </a:r>
          </a:p>
          <a:p>
            <a:pPr marL="582933" lvl="1" indent="-291467" algn="l">
              <a:lnSpc>
                <a:spcPts val="3780"/>
              </a:lnSpc>
              <a:spcBef>
                <a:spcPct val="0"/>
              </a:spcBef>
              <a:buFont typeface="Arial"/>
              <a:buChar char="•"/>
            </a:pPr>
            <a:r>
              <a:rPr lang="en-US" sz="2700" dirty="0" err="1">
                <a:solidFill>
                  <a:srgbClr val="000000"/>
                </a:solidFill>
                <a:latin typeface="Open Sans"/>
                <a:ea typeface="Open Sans"/>
                <a:cs typeface="Open Sans"/>
                <a:sym typeface="Open Sans"/>
              </a:rPr>
              <a:t>Garantizar</a:t>
            </a:r>
            <a:r>
              <a:rPr lang="en-US" sz="2700" dirty="0">
                <a:solidFill>
                  <a:srgbClr val="000000"/>
                </a:solidFill>
                <a:latin typeface="Open Sans"/>
                <a:ea typeface="Open Sans"/>
                <a:cs typeface="Open Sans"/>
                <a:sym typeface="Open Sans"/>
              </a:rPr>
              <a:t> la </a:t>
            </a:r>
            <a:r>
              <a:rPr lang="en-US" sz="2700" dirty="0" err="1">
                <a:solidFill>
                  <a:srgbClr val="000000"/>
                </a:solidFill>
                <a:latin typeface="Open Sans"/>
                <a:ea typeface="Open Sans"/>
                <a:cs typeface="Open Sans"/>
                <a:sym typeface="Open Sans"/>
              </a:rPr>
              <a:t>seguridad</a:t>
            </a:r>
            <a:r>
              <a:rPr lang="en-US" sz="2700" dirty="0">
                <a:solidFill>
                  <a:srgbClr val="000000"/>
                </a:solidFill>
                <a:latin typeface="Open Sans"/>
                <a:ea typeface="Open Sans"/>
                <a:cs typeface="Open Sans"/>
                <a:sym typeface="Open Sans"/>
              </a:rPr>
              <a:t> y la </a:t>
            </a:r>
            <a:r>
              <a:rPr lang="en-US" sz="2700" dirty="0" err="1">
                <a:solidFill>
                  <a:srgbClr val="000000"/>
                </a:solidFill>
                <a:latin typeface="Open Sans"/>
                <a:ea typeface="Open Sans"/>
                <a:cs typeface="Open Sans"/>
                <a:sym typeface="Open Sans"/>
              </a:rPr>
              <a:t>integridad</a:t>
            </a:r>
            <a:r>
              <a:rPr lang="en-US" sz="2700" dirty="0">
                <a:solidFill>
                  <a:srgbClr val="000000"/>
                </a:solidFill>
                <a:latin typeface="Open Sans"/>
                <a:ea typeface="Open Sans"/>
                <a:cs typeface="Open Sans"/>
                <a:sym typeface="Open Sans"/>
              </a:rPr>
              <a:t> de los </a:t>
            </a:r>
            <a:r>
              <a:rPr lang="en-US" sz="2700" dirty="0" err="1">
                <a:solidFill>
                  <a:srgbClr val="000000"/>
                </a:solidFill>
                <a:latin typeface="Open Sans"/>
                <a:ea typeface="Open Sans"/>
                <a:cs typeface="Open Sans"/>
                <a:sym typeface="Open Sans"/>
              </a:rPr>
              <a:t>datos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registrados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implementando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medidas</a:t>
            </a:r>
            <a:r>
              <a:rPr lang="en-US" sz="2700" dirty="0">
                <a:solidFill>
                  <a:srgbClr val="000000"/>
                </a:solidFill>
                <a:latin typeface="Open Sans"/>
                <a:ea typeface="Open Sans"/>
                <a:cs typeface="Open Sans"/>
                <a:sym typeface="Open Sans"/>
              </a:rPr>
              <a:t> de control de </a:t>
            </a:r>
            <a:r>
              <a:rPr lang="en-US" sz="2700" dirty="0" err="1">
                <a:solidFill>
                  <a:srgbClr val="000000"/>
                </a:solidFill>
                <a:latin typeface="Open Sans"/>
                <a:ea typeface="Open Sans"/>
                <a:cs typeface="Open Sans"/>
                <a:sym typeface="Open Sans"/>
              </a:rPr>
              <a:t>acceso</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validación</a:t>
            </a:r>
            <a:r>
              <a:rPr lang="en-US" sz="2700" dirty="0">
                <a:solidFill>
                  <a:srgbClr val="000000"/>
                </a:solidFill>
                <a:latin typeface="Open Sans"/>
                <a:ea typeface="Open Sans"/>
                <a:cs typeface="Open Sans"/>
                <a:sym typeface="Open Sans"/>
              </a:rPr>
              <a:t> de la </a:t>
            </a:r>
            <a:r>
              <a:rPr lang="en-US" sz="2700" dirty="0" err="1">
                <a:solidFill>
                  <a:srgbClr val="000000"/>
                </a:solidFill>
                <a:latin typeface="Open Sans"/>
                <a:ea typeface="Open Sans"/>
                <a:cs typeface="Open Sans"/>
                <a:sym typeface="Open Sans"/>
              </a:rPr>
              <a:t>información</a:t>
            </a:r>
            <a:r>
              <a:rPr lang="en-US" sz="2700" dirty="0">
                <a:solidFill>
                  <a:srgbClr val="000000"/>
                </a:solidFill>
                <a:latin typeface="Open Sans"/>
                <a:ea typeface="Open Sans"/>
                <a:cs typeface="Open Sans"/>
                <a:sym typeface="Open Sans"/>
              </a:rPr>
              <a:t>. </a:t>
            </a:r>
          </a:p>
          <a:p>
            <a:pPr marL="582933" lvl="1" indent="-291467" algn="l">
              <a:lnSpc>
                <a:spcPts val="3780"/>
              </a:lnSpc>
              <a:spcBef>
                <a:spcPct val="0"/>
              </a:spcBef>
              <a:buFont typeface="Arial"/>
              <a:buChar char="•"/>
            </a:pPr>
            <a:r>
              <a:rPr lang="en-US" sz="2700" dirty="0" err="1">
                <a:solidFill>
                  <a:srgbClr val="000000"/>
                </a:solidFill>
                <a:latin typeface="Open Sans"/>
                <a:ea typeface="Open Sans"/>
                <a:cs typeface="Open Sans"/>
                <a:sym typeface="Open Sans"/>
              </a:rPr>
              <a:t>Mejorar</a:t>
            </a:r>
            <a:r>
              <a:rPr lang="en-US" sz="2700" dirty="0">
                <a:solidFill>
                  <a:srgbClr val="000000"/>
                </a:solidFill>
                <a:latin typeface="Open Sans"/>
                <a:ea typeface="Open Sans"/>
                <a:cs typeface="Open Sans"/>
                <a:sym typeface="Open Sans"/>
              </a:rPr>
              <a:t> la </a:t>
            </a:r>
            <a:r>
              <a:rPr lang="en-US" sz="2700" dirty="0" err="1">
                <a:solidFill>
                  <a:srgbClr val="000000"/>
                </a:solidFill>
                <a:latin typeface="Open Sans"/>
                <a:ea typeface="Open Sans"/>
                <a:cs typeface="Open Sans"/>
                <a:sym typeface="Open Sans"/>
              </a:rPr>
              <a:t>experiencia</a:t>
            </a:r>
            <a:r>
              <a:rPr lang="en-US" sz="2700" dirty="0">
                <a:solidFill>
                  <a:srgbClr val="000000"/>
                </a:solidFill>
                <a:latin typeface="Open Sans"/>
                <a:ea typeface="Open Sans"/>
                <a:cs typeface="Open Sans"/>
                <a:sym typeface="Open Sans"/>
              </a:rPr>
              <a:t> del </a:t>
            </a:r>
            <a:r>
              <a:rPr lang="en-US" sz="2700" dirty="0" err="1">
                <a:solidFill>
                  <a:srgbClr val="000000"/>
                </a:solidFill>
                <a:latin typeface="Open Sans"/>
                <a:ea typeface="Open Sans"/>
                <a:cs typeface="Open Sans"/>
                <a:sym typeface="Open Sans"/>
              </a:rPr>
              <a:t>cliente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disminuyendo</a:t>
            </a:r>
            <a:r>
              <a:rPr lang="en-US" sz="2700" dirty="0">
                <a:solidFill>
                  <a:srgbClr val="000000"/>
                </a:solidFill>
                <a:latin typeface="Open Sans"/>
                <a:ea typeface="Open Sans"/>
                <a:cs typeface="Open Sans"/>
                <a:sym typeface="Open Sans"/>
              </a:rPr>
              <a:t> los </a:t>
            </a:r>
            <a:r>
              <a:rPr lang="en-US" sz="2700" dirty="0" err="1">
                <a:solidFill>
                  <a:srgbClr val="000000"/>
                </a:solidFill>
                <a:latin typeface="Open Sans"/>
                <a:ea typeface="Open Sans"/>
                <a:cs typeface="Open Sans"/>
                <a:sym typeface="Open Sans"/>
              </a:rPr>
              <a:t>tiempos</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espera</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asegurando</a:t>
            </a:r>
            <a:r>
              <a:rPr lang="en-US" sz="2700" dirty="0">
                <a:solidFill>
                  <a:srgbClr val="000000"/>
                </a:solidFill>
                <a:latin typeface="Open Sans"/>
                <a:ea typeface="Open Sans"/>
                <a:cs typeface="Open Sans"/>
                <a:sym typeface="Open Sans"/>
              </a:rPr>
              <a:t> que los </a:t>
            </a:r>
            <a:r>
              <a:rPr lang="en-US" sz="2700" dirty="0" err="1">
                <a:solidFill>
                  <a:srgbClr val="000000"/>
                </a:solidFill>
                <a:latin typeface="Open Sans"/>
                <a:ea typeface="Open Sans"/>
                <a:cs typeface="Open Sans"/>
                <a:sym typeface="Open Sans"/>
              </a:rPr>
              <a:t>pedidos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sean</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atendidos</a:t>
            </a:r>
            <a:r>
              <a:rPr lang="en-US" sz="2700" dirty="0">
                <a:solidFill>
                  <a:srgbClr val="000000"/>
                </a:solidFill>
                <a:latin typeface="Open Sans"/>
                <a:ea typeface="Open Sans"/>
                <a:cs typeface="Open Sans"/>
                <a:sym typeface="Open Sans"/>
              </a:rPr>
              <a:t> con </a:t>
            </a:r>
            <a:r>
              <a:rPr lang="en-US" sz="2700" dirty="0" err="1">
                <a:solidFill>
                  <a:srgbClr val="000000"/>
                </a:solidFill>
                <a:latin typeface="Open Sans"/>
                <a:ea typeface="Open Sans"/>
                <a:cs typeface="Open Sans"/>
                <a:sym typeface="Open Sans"/>
              </a:rPr>
              <a:t>precisión</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rapidez</a:t>
            </a:r>
            <a:r>
              <a:rPr lang="en-US" sz="2700" dirty="0">
                <a:solidFill>
                  <a:srgbClr val="000000"/>
                </a:solidFill>
                <a:latin typeface="Open Sans"/>
                <a:ea typeface="Open Sans"/>
                <a:cs typeface="Open Sans"/>
                <a:sym typeface="Open Sans"/>
              </a:rPr>
              <a:t>. </a:t>
            </a:r>
          </a:p>
        </p:txBody>
      </p:sp>
      <p:sp>
        <p:nvSpPr>
          <p:cNvPr id="8" name="TextBox 8"/>
          <p:cNvSpPr txBox="1"/>
          <p:nvPr/>
        </p:nvSpPr>
        <p:spPr>
          <a:xfrm>
            <a:off x="1247110" y="402906"/>
            <a:ext cx="4848890" cy="1127762"/>
          </a:xfrm>
          <a:prstGeom prst="rect">
            <a:avLst/>
          </a:prstGeom>
        </p:spPr>
        <p:txBody>
          <a:bodyPr wrap="square" lIns="0" tIns="0" rIns="0" bIns="0" rtlCol="0" anchor="t">
            <a:spAutoFit/>
          </a:bodyPr>
          <a:lstStyle/>
          <a:p>
            <a:pPr algn="ctr">
              <a:lnSpc>
                <a:spcPts val="9239"/>
              </a:lnSpc>
              <a:spcBef>
                <a:spcPct val="0"/>
              </a:spcBef>
            </a:pPr>
            <a:r>
              <a:rPr lang="en-US" sz="6599" b="1" dirty="0">
                <a:solidFill>
                  <a:srgbClr val="CF082D"/>
                </a:solidFill>
                <a:latin typeface="Open Sans Bold"/>
                <a:ea typeface="Open Sans Bold"/>
                <a:cs typeface="Open Sans Bold"/>
                <a:sym typeface="Open Sans Bold"/>
              </a:rPr>
              <a:t>OBJETIVOS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6945" y="2328670"/>
            <a:ext cx="10845319" cy="4563110"/>
          </a:xfrm>
          <a:prstGeom prst="rect">
            <a:avLst/>
          </a:prstGeom>
        </p:spPr>
        <p:txBody>
          <a:bodyPr lIns="0" tIns="0" rIns="0" bIns="0" rtlCol="0" anchor="t">
            <a:spAutoFit/>
          </a:bodyPr>
          <a:lstStyle/>
          <a:p>
            <a:pPr algn="l">
              <a:lnSpc>
                <a:spcPts val="3640"/>
              </a:lnSpc>
              <a:spcBef>
                <a:spcPct val="0"/>
              </a:spcBef>
            </a:pPr>
            <a:r>
              <a:rPr lang="en-US" sz="2600" b="1">
                <a:solidFill>
                  <a:srgbClr val="000000"/>
                </a:solidFill>
                <a:latin typeface="Open Sans Bold"/>
                <a:ea typeface="Open Sans Bold"/>
                <a:cs typeface="Open Sans Bold"/>
                <a:sym typeface="Open Sans Bold"/>
              </a:rPr>
              <a:t>Gestión de Pedidos </a:t>
            </a:r>
            <a:r>
              <a:rPr lang="en-US" sz="2600">
                <a:solidFill>
                  <a:srgbClr val="000000"/>
                </a:solidFill>
                <a:latin typeface="Open Sans"/>
                <a:ea typeface="Open Sans"/>
                <a:cs typeface="Open Sans"/>
                <a:sym typeface="Open Sans"/>
              </a:rPr>
              <a:t> </a:t>
            </a:r>
          </a:p>
          <a:p>
            <a:pPr marL="561344" lvl="1" indent="-280672" algn="l">
              <a:lnSpc>
                <a:spcPts val="3640"/>
              </a:lnSpc>
              <a:spcBef>
                <a:spcPct val="0"/>
              </a:spcBef>
              <a:buFont typeface="Arial"/>
              <a:buChar char="•"/>
            </a:pPr>
            <a:r>
              <a:rPr lang="en-US" sz="2600">
                <a:solidFill>
                  <a:srgbClr val="000000"/>
                </a:solidFill>
                <a:latin typeface="Open Sans"/>
                <a:ea typeface="Open Sans"/>
                <a:cs typeface="Open Sans"/>
                <a:sym typeface="Open Sans"/>
              </a:rPr>
              <a:t>El sistema debe permitir registrar pedidos de manera rápida y eficiente. </a:t>
            </a:r>
          </a:p>
          <a:p>
            <a:pPr marL="561344" lvl="1" indent="-280672" algn="l">
              <a:lnSpc>
                <a:spcPts val="3640"/>
              </a:lnSpc>
              <a:spcBef>
                <a:spcPct val="0"/>
              </a:spcBef>
              <a:buFont typeface="Arial"/>
              <a:buChar char="•"/>
            </a:pPr>
            <a:r>
              <a:rPr lang="en-US" sz="2600">
                <a:solidFill>
                  <a:srgbClr val="000000"/>
                </a:solidFill>
                <a:latin typeface="Open Sans"/>
                <a:ea typeface="Open Sans"/>
                <a:cs typeface="Open Sans"/>
                <a:sym typeface="Open Sans"/>
              </a:rPr>
              <a:t>El sistema debe permitir visualizar el estado de cada pedido (pendiente, en proceso, completado). </a:t>
            </a:r>
          </a:p>
          <a:p>
            <a:pPr marL="561344" lvl="1" indent="-280672" algn="l">
              <a:lnSpc>
                <a:spcPts val="3640"/>
              </a:lnSpc>
              <a:spcBef>
                <a:spcPct val="0"/>
              </a:spcBef>
              <a:buFont typeface="Arial"/>
              <a:buChar char="•"/>
            </a:pPr>
            <a:r>
              <a:rPr lang="en-US" sz="2600">
                <a:solidFill>
                  <a:srgbClr val="000000"/>
                </a:solidFill>
                <a:latin typeface="Open Sans"/>
                <a:ea typeface="Open Sans"/>
                <a:cs typeface="Open Sans"/>
                <a:sym typeface="Open Sans"/>
              </a:rPr>
              <a:t>El sistema debe permitir gestionar los pedidos de manera centralizada, facilitando la asignación de tareas al personal de cocina y servicio. </a:t>
            </a:r>
          </a:p>
          <a:p>
            <a:pPr marL="561344" lvl="1" indent="-280672" algn="l">
              <a:lnSpc>
                <a:spcPts val="3640"/>
              </a:lnSpc>
              <a:spcBef>
                <a:spcPct val="0"/>
              </a:spcBef>
              <a:buFont typeface="Arial"/>
              <a:buChar char="•"/>
            </a:pPr>
            <a:r>
              <a:rPr lang="en-US" sz="2600">
                <a:solidFill>
                  <a:srgbClr val="000000"/>
                </a:solidFill>
                <a:latin typeface="Open Sans"/>
                <a:ea typeface="Open Sans"/>
                <a:cs typeface="Open Sans"/>
                <a:sym typeface="Open Sans"/>
              </a:rPr>
              <a:t>El sistema debe permitir la modificación de un pedido antes de su confirmación, en caso de que el cliente desee realizar ajustes. </a:t>
            </a:r>
          </a:p>
        </p:txBody>
      </p:sp>
      <p:grpSp>
        <p:nvGrpSpPr>
          <p:cNvPr id="3" name="Group 3"/>
          <p:cNvGrpSpPr/>
          <p:nvPr/>
        </p:nvGrpSpPr>
        <p:grpSpPr>
          <a:xfrm>
            <a:off x="11353800" y="9182100"/>
            <a:ext cx="6934200" cy="1108178"/>
            <a:chOff x="0" y="0"/>
            <a:chExt cx="26342280" cy="5372100"/>
          </a:xfrm>
        </p:grpSpPr>
        <p:sp>
          <p:nvSpPr>
            <p:cNvPr id="4" name="Freeform 4"/>
            <p:cNvSpPr/>
            <p:nvPr/>
          </p:nvSpPr>
          <p:spPr>
            <a:xfrm>
              <a:off x="0" y="0"/>
              <a:ext cx="26342280" cy="5372100"/>
            </a:xfrm>
            <a:custGeom>
              <a:avLst/>
              <a:gdLst/>
              <a:ahLst/>
              <a:cxnLst/>
              <a:rect l="l" t="t" r="r" b="b"/>
              <a:pathLst>
                <a:path w="26342280" h="5372100">
                  <a:moveTo>
                    <a:pt x="24791611" y="0"/>
                  </a:moveTo>
                  <a:lnTo>
                    <a:pt x="1550670" y="0"/>
                  </a:lnTo>
                  <a:lnTo>
                    <a:pt x="0" y="2686050"/>
                  </a:lnTo>
                  <a:lnTo>
                    <a:pt x="1550670" y="5372100"/>
                  </a:lnTo>
                  <a:lnTo>
                    <a:pt x="24791611" y="5372100"/>
                  </a:lnTo>
                  <a:lnTo>
                    <a:pt x="26342280" y="2686050"/>
                  </a:lnTo>
                  <a:lnTo>
                    <a:pt x="24791611" y="0"/>
                  </a:lnTo>
                  <a:close/>
                </a:path>
              </a:pathLst>
            </a:custGeom>
            <a:solidFill>
              <a:srgbClr val="A066CB"/>
            </a:solidFill>
          </p:spPr>
        </p:sp>
      </p:grpSp>
      <p:sp>
        <p:nvSpPr>
          <p:cNvPr id="5" name="Freeform 5"/>
          <p:cNvSpPr/>
          <p:nvPr/>
        </p:nvSpPr>
        <p:spPr>
          <a:xfrm>
            <a:off x="14892389" y="276764"/>
            <a:ext cx="2366911" cy="2314258"/>
          </a:xfrm>
          <a:custGeom>
            <a:avLst/>
            <a:gdLst/>
            <a:ahLst/>
            <a:cxnLst/>
            <a:rect l="l" t="t" r="r" b="b"/>
            <a:pathLst>
              <a:path w="2366911" h="2314258">
                <a:moveTo>
                  <a:pt x="0" y="0"/>
                </a:moveTo>
                <a:lnTo>
                  <a:pt x="2366911" y="0"/>
                </a:lnTo>
                <a:lnTo>
                  <a:pt x="2366911" y="2314257"/>
                </a:lnTo>
                <a:lnTo>
                  <a:pt x="0" y="23142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507400" y="-99062"/>
            <a:ext cx="3674864" cy="1094742"/>
          </a:xfrm>
          <a:prstGeom prst="rect">
            <a:avLst/>
          </a:prstGeom>
        </p:spPr>
        <p:txBody>
          <a:bodyPr lIns="0" tIns="0" rIns="0" bIns="0" rtlCol="0" anchor="t">
            <a:spAutoFit/>
          </a:bodyPr>
          <a:lstStyle/>
          <a:p>
            <a:pPr algn="ctr">
              <a:lnSpc>
                <a:spcPts val="8959"/>
              </a:lnSpc>
              <a:spcBef>
                <a:spcPct val="0"/>
              </a:spcBef>
            </a:pPr>
            <a:r>
              <a:rPr lang="en-US" sz="6399" b="1">
                <a:solidFill>
                  <a:srgbClr val="CF082D"/>
                </a:solidFill>
                <a:latin typeface="Open Sans Bold"/>
                <a:ea typeface="Open Sans Bold"/>
                <a:cs typeface="Open Sans Bold"/>
                <a:sym typeface="Open Sans Bold"/>
              </a:rPr>
              <a:t>ANÁLISIS</a:t>
            </a:r>
          </a:p>
        </p:txBody>
      </p:sp>
      <p:sp>
        <p:nvSpPr>
          <p:cNvPr id="7" name="TextBox 7"/>
          <p:cNvSpPr txBox="1"/>
          <p:nvPr/>
        </p:nvSpPr>
        <p:spPr>
          <a:xfrm>
            <a:off x="346990" y="6990833"/>
            <a:ext cx="10146233" cy="3078480"/>
          </a:xfrm>
          <a:prstGeom prst="rect">
            <a:avLst/>
          </a:prstGeom>
        </p:spPr>
        <p:txBody>
          <a:bodyPr lIns="0" tIns="0" rIns="0" bIns="0" rtlCol="0" anchor="t">
            <a:spAutoFit/>
          </a:bodyPr>
          <a:lstStyle/>
          <a:p>
            <a:pPr algn="ctr">
              <a:lnSpc>
                <a:spcPts val="3640"/>
              </a:lnSpc>
              <a:spcBef>
                <a:spcPct val="0"/>
              </a:spcBef>
            </a:pPr>
            <a:r>
              <a:rPr lang="en-US" sz="2600" b="1">
                <a:solidFill>
                  <a:srgbClr val="000000"/>
                </a:solidFill>
                <a:latin typeface="Open Sans Bold"/>
                <a:ea typeface="Open Sans Bold"/>
                <a:cs typeface="Open Sans Bold"/>
                <a:sym typeface="Open Sans Bold"/>
              </a:rPr>
              <a:t>Gestión de Reportes </a:t>
            </a:r>
          </a:p>
          <a:p>
            <a:pPr marL="539754" lvl="1" indent="-269877" algn="ctr">
              <a:lnSpc>
                <a:spcPts val="3500"/>
              </a:lnSpc>
              <a:spcBef>
                <a:spcPct val="0"/>
              </a:spcBef>
              <a:buFont typeface="Arial"/>
              <a:buChar char="•"/>
            </a:pPr>
            <a:r>
              <a:rPr lang="en-US" sz="2500">
                <a:solidFill>
                  <a:srgbClr val="000000"/>
                </a:solidFill>
                <a:latin typeface="Open Sans"/>
                <a:ea typeface="Open Sans"/>
                <a:cs typeface="Open Sans"/>
                <a:sym typeface="Open Sans"/>
              </a:rPr>
              <a:t>El sistema debe permitir generar reportes de ventas diarias, semanales y mensuales, proporcionando información clave sobre el rendimiento del negocio.  </a:t>
            </a:r>
          </a:p>
          <a:p>
            <a:pPr marL="539754" lvl="1" indent="-269877" algn="ctr">
              <a:lnSpc>
                <a:spcPts val="3500"/>
              </a:lnSpc>
              <a:spcBef>
                <a:spcPct val="0"/>
              </a:spcBef>
              <a:buFont typeface="Arial"/>
              <a:buChar char="•"/>
            </a:pPr>
            <a:r>
              <a:rPr lang="en-US" sz="2500">
                <a:solidFill>
                  <a:srgbClr val="000000"/>
                </a:solidFill>
                <a:latin typeface="Open Sans"/>
                <a:ea typeface="Open Sans"/>
                <a:cs typeface="Open Sans"/>
                <a:sym typeface="Open Sans"/>
              </a:rPr>
              <a:t>El sistema debe permitir realizar análisis de las preferencias de los clientes, ayudando en la toma de decisiones sobre el menú y promociones. </a:t>
            </a:r>
          </a:p>
        </p:txBody>
      </p:sp>
      <p:sp>
        <p:nvSpPr>
          <p:cNvPr id="8" name="TextBox 8"/>
          <p:cNvSpPr txBox="1"/>
          <p:nvPr/>
        </p:nvSpPr>
        <p:spPr>
          <a:xfrm>
            <a:off x="-198608" y="1367218"/>
            <a:ext cx="11237428" cy="580390"/>
          </a:xfrm>
          <a:prstGeom prst="rect">
            <a:avLst/>
          </a:prstGeom>
        </p:spPr>
        <p:txBody>
          <a:bodyPr lIns="0" tIns="0" rIns="0" bIns="0" rtlCol="0" anchor="t">
            <a:spAutoFit/>
          </a:bodyPr>
          <a:lstStyle/>
          <a:p>
            <a:pPr algn="ctr">
              <a:lnSpc>
                <a:spcPts val="4759"/>
              </a:lnSpc>
              <a:spcBef>
                <a:spcPct val="0"/>
              </a:spcBef>
            </a:pPr>
            <a:r>
              <a:rPr lang="en-US" sz="3399" b="1">
                <a:solidFill>
                  <a:srgbClr val="000000"/>
                </a:solidFill>
                <a:latin typeface="Open Sans Bold"/>
                <a:ea typeface="Open Sans Bold"/>
                <a:cs typeface="Open Sans Bold"/>
                <a:sym typeface="Open Sans Bold"/>
              </a:rPr>
              <a:t>REQUERMIENTOS FUNCIONALES</a:t>
            </a:r>
          </a:p>
        </p:txBody>
      </p:sp>
      <p:sp>
        <p:nvSpPr>
          <p:cNvPr id="9" name="TextBox 9"/>
          <p:cNvSpPr txBox="1"/>
          <p:nvPr/>
        </p:nvSpPr>
        <p:spPr>
          <a:xfrm>
            <a:off x="11182264" y="2803489"/>
            <a:ext cx="6880717" cy="5610514"/>
          </a:xfrm>
          <a:prstGeom prst="rect">
            <a:avLst/>
          </a:prstGeom>
        </p:spPr>
        <p:txBody>
          <a:bodyPr lIns="0" tIns="0" rIns="0" bIns="0" rtlCol="0" anchor="t">
            <a:spAutoFit/>
          </a:bodyPr>
          <a:lstStyle/>
          <a:p>
            <a:pPr algn="just">
              <a:lnSpc>
                <a:spcPts val="3869"/>
              </a:lnSpc>
              <a:spcBef>
                <a:spcPct val="0"/>
              </a:spcBef>
            </a:pPr>
            <a:r>
              <a:rPr lang="en-US" sz="2763" b="1">
                <a:solidFill>
                  <a:srgbClr val="000000"/>
                </a:solidFill>
                <a:latin typeface="Open Sans Bold"/>
                <a:ea typeface="Open Sans Bold"/>
                <a:cs typeface="Open Sans Bold"/>
                <a:sym typeface="Open Sans Bold"/>
              </a:rPr>
              <a:t>Seguridad y Acceso </a:t>
            </a:r>
          </a:p>
          <a:p>
            <a:pPr marL="531899" lvl="1" indent="-265950" algn="just">
              <a:lnSpc>
                <a:spcPts val="3449"/>
              </a:lnSpc>
              <a:spcBef>
                <a:spcPct val="0"/>
              </a:spcBef>
              <a:buFont typeface="Arial"/>
              <a:buChar char="•"/>
            </a:pPr>
            <a:r>
              <a:rPr lang="en-US" sz="2463">
                <a:solidFill>
                  <a:srgbClr val="000000"/>
                </a:solidFill>
                <a:latin typeface="Open Sans"/>
                <a:ea typeface="Open Sans"/>
                <a:cs typeface="Open Sans"/>
                <a:sym typeface="Open Sans"/>
              </a:rPr>
              <a:t>El sistema debe implementar políticas de seguridad que regulen el acceso a diferentes niveles de información, asegurando que solo personal autorizado pueda realizar ciertas acciones, como la eliminación de productos o la modificación de datos de clientes. </a:t>
            </a:r>
          </a:p>
          <a:p>
            <a:pPr marL="531899" lvl="1" indent="-265950" algn="just">
              <a:lnSpc>
                <a:spcPts val="3449"/>
              </a:lnSpc>
              <a:spcBef>
                <a:spcPct val="0"/>
              </a:spcBef>
              <a:buFont typeface="Arial"/>
              <a:buChar char="•"/>
            </a:pPr>
            <a:r>
              <a:rPr lang="en-US" sz="2463">
                <a:solidFill>
                  <a:srgbClr val="000000"/>
                </a:solidFill>
                <a:latin typeface="Open Sans"/>
                <a:ea typeface="Open Sans"/>
                <a:cs typeface="Open Sans"/>
                <a:sym typeface="Open Sans"/>
              </a:rPr>
              <a:t>El sistema debe incluir un registro de auditoría que documente todas las acciones realizadas dentro del sistema, permitiendo rastrear cambios y garantizar la integridad de la información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861379"/>
            <a:ext cx="10808131" cy="7698740"/>
          </a:xfrm>
          <a:prstGeom prst="rect">
            <a:avLst/>
          </a:prstGeom>
        </p:spPr>
        <p:txBody>
          <a:bodyPr lIns="0" tIns="0" rIns="0" bIns="0" rtlCol="0" anchor="t">
            <a:spAutoFit/>
          </a:bodyPr>
          <a:lstStyle/>
          <a:p>
            <a:pPr algn="l">
              <a:lnSpc>
                <a:spcPts val="4060"/>
              </a:lnSpc>
              <a:spcBef>
                <a:spcPct val="0"/>
              </a:spcBef>
            </a:pPr>
            <a:r>
              <a:rPr lang="en-US" sz="2900">
                <a:solidFill>
                  <a:srgbClr val="000000"/>
                </a:solidFill>
                <a:latin typeface="Open Sans"/>
                <a:ea typeface="Open Sans"/>
                <a:cs typeface="Open Sans"/>
                <a:sym typeface="Open Sans"/>
              </a:rPr>
              <a:t>- El sistema debe procesar y registrar los pedidos en menos de 10 a 20 segundos. </a:t>
            </a:r>
          </a:p>
          <a:p>
            <a:pPr algn="l">
              <a:lnSpc>
                <a:spcPts val="4060"/>
              </a:lnSpc>
              <a:spcBef>
                <a:spcPct val="0"/>
              </a:spcBef>
            </a:pPr>
            <a:r>
              <a:rPr lang="en-US" sz="2900">
                <a:solidFill>
                  <a:srgbClr val="000000"/>
                </a:solidFill>
                <a:latin typeface="Open Sans"/>
                <a:ea typeface="Open Sans"/>
                <a:cs typeface="Open Sans"/>
                <a:sym typeface="Open Sans"/>
              </a:rPr>
              <a:t>- Los usuarios deben autenticarse mediante nombre de usuario y contraseña. </a:t>
            </a:r>
          </a:p>
          <a:p>
            <a:pPr algn="l">
              <a:lnSpc>
                <a:spcPts val="4060"/>
              </a:lnSpc>
              <a:spcBef>
                <a:spcPct val="0"/>
              </a:spcBef>
            </a:pPr>
            <a:r>
              <a:rPr lang="en-US" sz="2900">
                <a:solidFill>
                  <a:srgbClr val="000000"/>
                </a:solidFill>
                <a:latin typeface="Open Sans"/>
                <a:ea typeface="Open Sans"/>
                <a:cs typeface="Open Sans"/>
                <a:sym typeface="Open Sans"/>
              </a:rPr>
              <a:t>- Registro de las acciones críticas realizadas por los usuarios (como eliminar pedidos). </a:t>
            </a:r>
          </a:p>
          <a:p>
            <a:pPr algn="l">
              <a:lnSpc>
                <a:spcPts val="4060"/>
              </a:lnSpc>
              <a:spcBef>
                <a:spcPct val="0"/>
              </a:spcBef>
            </a:pPr>
            <a:r>
              <a:rPr lang="en-US" sz="2900">
                <a:solidFill>
                  <a:srgbClr val="000000"/>
                </a:solidFill>
                <a:latin typeface="Open Sans"/>
                <a:ea typeface="Open Sans"/>
                <a:cs typeface="Open Sans"/>
                <a:sym typeface="Open Sans"/>
              </a:rPr>
              <a:t>- Diseño intuitivo para minimizar el tiempo de capacitación del personal. </a:t>
            </a:r>
          </a:p>
          <a:p>
            <a:pPr algn="l">
              <a:lnSpc>
                <a:spcPts val="4060"/>
              </a:lnSpc>
              <a:spcBef>
                <a:spcPct val="0"/>
              </a:spcBef>
            </a:pPr>
            <a:r>
              <a:rPr lang="en-US" sz="2900">
                <a:solidFill>
                  <a:srgbClr val="000000"/>
                </a:solidFill>
                <a:latin typeface="Open Sans"/>
                <a:ea typeface="Open Sans"/>
                <a:cs typeface="Open Sans"/>
                <a:sym typeface="Open Sans"/>
              </a:rPr>
              <a:t>- Flujo lógico y botones de acción claramente identificados. </a:t>
            </a:r>
          </a:p>
          <a:p>
            <a:pPr algn="l">
              <a:lnSpc>
                <a:spcPts val="4060"/>
              </a:lnSpc>
              <a:spcBef>
                <a:spcPct val="0"/>
              </a:spcBef>
            </a:pPr>
            <a:r>
              <a:rPr lang="en-US" sz="2900">
                <a:solidFill>
                  <a:srgbClr val="000000"/>
                </a:solidFill>
                <a:latin typeface="Open Sans"/>
                <a:ea typeface="Open Sans"/>
                <a:cs typeface="Open Sans"/>
                <a:sym typeface="Open Sans"/>
              </a:rPr>
              <a:t>- Debe ejecutarse en Windows 10 y superior. </a:t>
            </a:r>
          </a:p>
          <a:p>
            <a:pPr algn="l">
              <a:lnSpc>
                <a:spcPts val="4060"/>
              </a:lnSpc>
              <a:spcBef>
                <a:spcPct val="0"/>
              </a:spcBef>
            </a:pPr>
            <a:r>
              <a:rPr lang="en-US" sz="2900">
                <a:solidFill>
                  <a:srgbClr val="000000"/>
                </a:solidFill>
                <a:latin typeface="Open Sans"/>
                <a:ea typeface="Open Sans"/>
                <a:cs typeface="Open Sans"/>
                <a:sym typeface="Open Sans"/>
              </a:rPr>
              <a:t>- Compatible exclusivamente con SQL Server. </a:t>
            </a:r>
          </a:p>
          <a:p>
            <a:pPr algn="l">
              <a:lnSpc>
                <a:spcPts val="4060"/>
              </a:lnSpc>
              <a:spcBef>
                <a:spcPct val="0"/>
              </a:spcBef>
            </a:pPr>
            <a:r>
              <a:rPr lang="en-US" sz="2900">
                <a:solidFill>
                  <a:srgbClr val="000000"/>
                </a:solidFill>
                <a:latin typeface="Open Sans"/>
                <a:ea typeface="Open Sans"/>
                <a:cs typeface="Open Sans"/>
                <a:sym typeface="Open Sans"/>
              </a:rPr>
              <a:t>- Fácil despliegue en distintas computadoras de la red local de la hamburguesería. </a:t>
            </a:r>
          </a:p>
          <a:p>
            <a:pPr algn="l">
              <a:lnSpc>
                <a:spcPts val="4060"/>
              </a:lnSpc>
              <a:spcBef>
                <a:spcPct val="0"/>
              </a:spcBef>
            </a:pPr>
            <a:r>
              <a:rPr lang="en-US" sz="2900">
                <a:solidFill>
                  <a:srgbClr val="000000"/>
                </a:solidFill>
                <a:latin typeface="Open Sans"/>
                <a:ea typeface="Open Sans"/>
                <a:cs typeface="Open Sans"/>
                <a:sym typeface="Open Sans"/>
              </a:rPr>
              <a:t>- Debe cumplir con las normativas peruanas de protección de datos personales (Ley N° 29733)</a:t>
            </a:r>
          </a:p>
        </p:txBody>
      </p:sp>
      <p:grpSp>
        <p:nvGrpSpPr>
          <p:cNvPr id="3" name="Group 3"/>
          <p:cNvGrpSpPr/>
          <p:nvPr/>
        </p:nvGrpSpPr>
        <p:grpSpPr>
          <a:xfrm>
            <a:off x="14779065" y="4686300"/>
            <a:ext cx="3585135" cy="5525345"/>
            <a:chOff x="0" y="0"/>
            <a:chExt cx="9604774" cy="9417822"/>
          </a:xfrm>
        </p:grpSpPr>
        <p:sp>
          <p:nvSpPr>
            <p:cNvPr id="4" name="Freeform 4"/>
            <p:cNvSpPr/>
            <p:nvPr/>
          </p:nvSpPr>
          <p:spPr>
            <a:xfrm>
              <a:off x="0" y="4703545"/>
              <a:ext cx="8256651" cy="4714277"/>
            </a:xfrm>
            <a:custGeom>
              <a:avLst/>
              <a:gdLst/>
              <a:ahLst/>
              <a:cxnLst/>
              <a:rect l="l" t="t" r="r" b="b"/>
              <a:pathLst>
                <a:path w="8256651" h="4714277">
                  <a:moveTo>
                    <a:pt x="0" y="0"/>
                  </a:moveTo>
                  <a:lnTo>
                    <a:pt x="8256651" y="0"/>
                  </a:lnTo>
                  <a:lnTo>
                    <a:pt x="8256651" y="4714277"/>
                  </a:lnTo>
                  <a:lnTo>
                    <a:pt x="0" y="471427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5" name="Freeform 5"/>
            <p:cNvSpPr/>
            <p:nvPr/>
          </p:nvSpPr>
          <p:spPr>
            <a:xfrm>
              <a:off x="1348124" y="0"/>
              <a:ext cx="8256651" cy="4714277"/>
            </a:xfrm>
            <a:custGeom>
              <a:avLst/>
              <a:gdLst/>
              <a:ahLst/>
              <a:cxnLst/>
              <a:rect l="l" t="t" r="r" b="b"/>
              <a:pathLst>
                <a:path w="8256651" h="4714277">
                  <a:moveTo>
                    <a:pt x="0" y="0"/>
                  </a:moveTo>
                  <a:lnTo>
                    <a:pt x="8256650" y="0"/>
                  </a:lnTo>
                  <a:lnTo>
                    <a:pt x="8256650" y="4714277"/>
                  </a:lnTo>
                  <a:lnTo>
                    <a:pt x="0" y="471427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6" name="Freeform 6"/>
          <p:cNvSpPr/>
          <p:nvPr/>
        </p:nvSpPr>
        <p:spPr>
          <a:xfrm>
            <a:off x="11945218" y="4686300"/>
            <a:ext cx="3443411" cy="2454623"/>
          </a:xfrm>
          <a:custGeom>
            <a:avLst/>
            <a:gdLst/>
            <a:ahLst/>
            <a:cxnLst/>
            <a:rect l="l" t="t" r="r" b="b"/>
            <a:pathLst>
              <a:path w="3743851" h="2641117">
                <a:moveTo>
                  <a:pt x="0" y="0"/>
                </a:moveTo>
                <a:lnTo>
                  <a:pt x="3743852" y="0"/>
                </a:lnTo>
                <a:lnTo>
                  <a:pt x="3743852" y="2641117"/>
                </a:lnTo>
                <a:lnTo>
                  <a:pt x="0" y="26411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445628" y="593187"/>
            <a:ext cx="4666875" cy="3428032"/>
          </a:xfrm>
          <a:custGeom>
            <a:avLst/>
            <a:gdLst/>
            <a:ahLst/>
            <a:cxnLst/>
            <a:rect l="l" t="t" r="r" b="b"/>
            <a:pathLst>
              <a:path w="4666875" h="3428032">
                <a:moveTo>
                  <a:pt x="0" y="0"/>
                </a:moveTo>
                <a:lnTo>
                  <a:pt x="4666875" y="0"/>
                </a:lnTo>
                <a:lnTo>
                  <a:pt x="4666875" y="3428032"/>
                </a:lnTo>
                <a:lnTo>
                  <a:pt x="0" y="34280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47686" y="650875"/>
            <a:ext cx="11237428"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Open Sans Bold"/>
                <a:ea typeface="Open Sans Bold"/>
                <a:cs typeface="Open Sans Bold"/>
                <a:sym typeface="Open Sans Bold"/>
              </a:rPr>
              <a:t>REQUERMIENTOS NO FUNCIONALES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59628" y="1322319"/>
            <a:ext cx="7549022" cy="8612450"/>
          </a:xfrm>
          <a:custGeom>
            <a:avLst/>
            <a:gdLst/>
            <a:ahLst/>
            <a:cxnLst/>
            <a:rect l="l" t="t" r="r" b="b"/>
            <a:pathLst>
              <a:path w="7549022" h="8612450">
                <a:moveTo>
                  <a:pt x="0" y="0"/>
                </a:moveTo>
                <a:lnTo>
                  <a:pt x="7549022" y="0"/>
                </a:lnTo>
                <a:lnTo>
                  <a:pt x="7549022" y="8612450"/>
                </a:lnTo>
                <a:lnTo>
                  <a:pt x="0" y="8612450"/>
                </a:lnTo>
                <a:lnTo>
                  <a:pt x="0" y="0"/>
                </a:lnTo>
                <a:close/>
              </a:path>
            </a:pathLst>
          </a:custGeom>
          <a:blipFill>
            <a:blip r:embed="rId2"/>
            <a:stretch>
              <a:fillRect/>
            </a:stretch>
          </a:blipFill>
        </p:spPr>
      </p:sp>
      <p:sp>
        <p:nvSpPr>
          <p:cNvPr id="3" name="Freeform 3"/>
          <p:cNvSpPr/>
          <p:nvPr/>
        </p:nvSpPr>
        <p:spPr>
          <a:xfrm>
            <a:off x="345649" y="3387597"/>
            <a:ext cx="9664220" cy="5647556"/>
          </a:xfrm>
          <a:custGeom>
            <a:avLst/>
            <a:gdLst/>
            <a:ahLst/>
            <a:cxnLst/>
            <a:rect l="l" t="t" r="r" b="b"/>
            <a:pathLst>
              <a:path w="9664220" h="5647556">
                <a:moveTo>
                  <a:pt x="0" y="0"/>
                </a:moveTo>
                <a:lnTo>
                  <a:pt x="9664220" y="0"/>
                </a:lnTo>
                <a:lnTo>
                  <a:pt x="9664220" y="5647556"/>
                </a:lnTo>
                <a:lnTo>
                  <a:pt x="0" y="5647556"/>
                </a:lnTo>
                <a:lnTo>
                  <a:pt x="0" y="0"/>
                </a:lnTo>
                <a:close/>
              </a:path>
            </a:pathLst>
          </a:custGeom>
          <a:blipFill>
            <a:blip r:embed="rId3"/>
            <a:stretch>
              <a:fillRect l="-2271" r="-2271"/>
            </a:stretch>
          </a:blipFill>
        </p:spPr>
      </p:sp>
      <p:sp>
        <p:nvSpPr>
          <p:cNvPr id="4" name="TextBox 4"/>
          <p:cNvSpPr txBox="1"/>
          <p:nvPr/>
        </p:nvSpPr>
        <p:spPr>
          <a:xfrm>
            <a:off x="2359440" y="129539"/>
            <a:ext cx="3081219" cy="1094742"/>
          </a:xfrm>
          <a:prstGeom prst="rect">
            <a:avLst/>
          </a:prstGeom>
        </p:spPr>
        <p:txBody>
          <a:bodyPr lIns="0" tIns="0" rIns="0" bIns="0" rtlCol="0" anchor="t">
            <a:spAutoFit/>
          </a:bodyPr>
          <a:lstStyle/>
          <a:p>
            <a:pPr algn="ctr">
              <a:lnSpc>
                <a:spcPts val="8959"/>
              </a:lnSpc>
              <a:spcBef>
                <a:spcPct val="0"/>
              </a:spcBef>
            </a:pPr>
            <a:r>
              <a:rPr lang="en-US" sz="6399" b="1">
                <a:solidFill>
                  <a:srgbClr val="CF082D"/>
                </a:solidFill>
                <a:latin typeface="Open Sans Bold"/>
                <a:ea typeface="Open Sans Bold"/>
                <a:cs typeface="Open Sans Bold"/>
                <a:sym typeface="Open Sans Bold"/>
              </a:rPr>
              <a:t>DISEÑO</a:t>
            </a:r>
          </a:p>
        </p:txBody>
      </p:sp>
      <p:sp>
        <p:nvSpPr>
          <p:cNvPr id="5" name="TextBox 5"/>
          <p:cNvSpPr txBox="1"/>
          <p:nvPr/>
        </p:nvSpPr>
        <p:spPr>
          <a:xfrm>
            <a:off x="8724173" y="148589"/>
            <a:ext cx="9184477" cy="880111"/>
          </a:xfrm>
          <a:prstGeom prst="rect">
            <a:avLst/>
          </a:prstGeom>
        </p:spPr>
        <p:txBody>
          <a:bodyPr lIns="0" tIns="0" rIns="0" bIns="0" rtlCol="0" anchor="t">
            <a:spAutoFit/>
          </a:bodyPr>
          <a:lstStyle/>
          <a:p>
            <a:pPr algn="ctr">
              <a:lnSpc>
                <a:spcPts val="7139"/>
              </a:lnSpc>
              <a:spcBef>
                <a:spcPct val="0"/>
              </a:spcBef>
            </a:pPr>
            <a:r>
              <a:rPr lang="en-US" sz="5099" b="1">
                <a:solidFill>
                  <a:srgbClr val="000000"/>
                </a:solidFill>
                <a:latin typeface="Open Sans Bold"/>
                <a:ea typeface="Open Sans Bold"/>
                <a:cs typeface="Open Sans Bold"/>
                <a:sym typeface="Open Sans Bold"/>
              </a:rPr>
              <a:t>Diagrama Entidad/Relación</a:t>
            </a:r>
          </a:p>
        </p:txBody>
      </p:sp>
      <p:sp>
        <p:nvSpPr>
          <p:cNvPr id="6" name="TextBox 6"/>
          <p:cNvSpPr txBox="1"/>
          <p:nvPr/>
        </p:nvSpPr>
        <p:spPr>
          <a:xfrm>
            <a:off x="585520" y="2130793"/>
            <a:ext cx="9184477" cy="880111"/>
          </a:xfrm>
          <a:prstGeom prst="rect">
            <a:avLst/>
          </a:prstGeom>
        </p:spPr>
        <p:txBody>
          <a:bodyPr lIns="0" tIns="0" rIns="0" bIns="0" rtlCol="0" anchor="t">
            <a:spAutoFit/>
          </a:bodyPr>
          <a:lstStyle/>
          <a:p>
            <a:pPr algn="ctr">
              <a:lnSpc>
                <a:spcPts val="7139"/>
              </a:lnSpc>
              <a:spcBef>
                <a:spcPct val="0"/>
              </a:spcBef>
            </a:pPr>
            <a:r>
              <a:rPr lang="en-US" sz="5099" b="1">
                <a:solidFill>
                  <a:srgbClr val="000000"/>
                </a:solidFill>
                <a:latin typeface="Open Sans Bold"/>
                <a:ea typeface="Open Sans Bold"/>
                <a:cs typeface="Open Sans Bold"/>
                <a:sym typeface="Open Sans Bold"/>
              </a:rPr>
              <a:t>Diagrama de Clases</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320</TotalTime>
  <Words>1343</Words>
  <Application>Microsoft Office PowerPoint</Application>
  <PresentationFormat>Personalizado</PresentationFormat>
  <Paragraphs>97</Paragraphs>
  <Slides>17</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17</vt:i4>
      </vt:variant>
    </vt:vector>
  </HeadingPairs>
  <TitlesOfParts>
    <vt:vector size="25" baseType="lpstr">
      <vt:lpstr>Open Sans Bold</vt:lpstr>
      <vt:lpstr>Aptos</vt:lpstr>
      <vt:lpstr>Arial</vt:lpstr>
      <vt:lpstr>Open Sans</vt:lpstr>
      <vt:lpstr>Fira Sans Ultra-Bold</vt:lpstr>
      <vt:lpstr>Garamond</vt:lpstr>
      <vt:lpstr>Times New Roman</vt:lpstr>
      <vt:lpstr>Orgánico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Argumento empresarial</dc:title>
  <dc:creator>user</dc:creator>
  <cp:lastModifiedBy>LUZ MARIA CHOQUE MORALES</cp:lastModifiedBy>
  <cp:revision>3</cp:revision>
  <dcterms:created xsi:type="dcterms:W3CDTF">2006-08-16T00:00:00Z</dcterms:created>
  <dcterms:modified xsi:type="dcterms:W3CDTF">2025-10-30T02:35:46Z</dcterms:modified>
  <dc:identifier>DAGYMC1z53U</dc:identifier>
</cp:coreProperties>
</file>